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7" r:id="rId2"/>
    <p:sldId id="256" r:id="rId3"/>
    <p:sldId id="257" r:id="rId4"/>
    <p:sldId id="262" r:id="rId5"/>
    <p:sldId id="263" r:id="rId6"/>
    <p:sldId id="283" r:id="rId7"/>
    <p:sldId id="284" r:id="rId8"/>
    <p:sldId id="285" r:id="rId9"/>
    <p:sldId id="258" r:id="rId10"/>
    <p:sldId id="274" r:id="rId11"/>
    <p:sldId id="275" r:id="rId12"/>
    <p:sldId id="279" r:id="rId13"/>
    <p:sldId id="280"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8267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C9A348-D75B-425A-BE61-D79CA71C9754}" type="datetimeFigureOut">
              <a:rPr lang="en-US" smtClean="0"/>
              <a:pPr/>
              <a:t>10/14/2017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1ECAC-3868-4DBD-859E-FED1A16AD7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F5E9E5E-2648-4534-ADD8-BCF720F0E338}" type="slidenum">
              <a:rPr lang="en-US">
                <a:latin typeface="Times New Roman" pitchFamily="18" charset="0"/>
              </a:rPr>
              <a:pPr/>
              <a:t>4</a:t>
            </a:fld>
            <a:endParaRPr lang="en-US">
              <a:latin typeface="Times New Roman" pitchFamily="18" charset="0"/>
            </a:endParaRPr>
          </a:p>
        </p:txBody>
      </p:sp>
      <p:sp>
        <p:nvSpPr>
          <p:cNvPr id="35843" name="Rectangle 2050"/>
          <p:cNvSpPr>
            <a:spLocks noGrp="1" noRot="1" noChangeAspect="1" noChangeArrowheads="1" noTextEdit="1"/>
          </p:cNvSpPr>
          <p:nvPr>
            <p:ph type="sldImg"/>
          </p:nvPr>
        </p:nvSpPr>
        <p:spPr>
          <a:solidFill>
            <a:srgbClr val="FFFFFF"/>
          </a:solidFill>
          <a:ln/>
        </p:spPr>
      </p:sp>
      <p:sp>
        <p:nvSpPr>
          <p:cNvPr id="35844" name="Rectangle 2051"/>
          <p:cNvSpPr>
            <a:spLocks noGrp="1" noChangeArrowheads="1"/>
          </p:cNvSpPr>
          <p:nvPr>
            <p:ph type="body" idx="1"/>
          </p:nvPr>
        </p:nvSpPr>
        <p:spPr>
          <a:solidFill>
            <a:srgbClr val="FFFFFF"/>
          </a:solidFill>
          <a:ln>
            <a:solidFill>
              <a:srgbClr val="000000"/>
            </a:solidFill>
          </a:ln>
        </p:spPr>
        <p:txBody>
          <a:bodyPr/>
          <a:lstStyle/>
          <a:p>
            <a:pPr eaLnBrk="1" hangingPunct="1"/>
            <a:r>
              <a:rPr lang="en-US" dirty="0" err="1" smtClean="0">
                <a:latin typeface="Times New Roman" pitchFamily="18" charset="0"/>
              </a:rPr>
              <a:t>Torsional</a:t>
            </a:r>
            <a:r>
              <a:rPr lang="en-US" dirty="0" smtClean="0">
                <a:latin typeface="Times New Roman" pitchFamily="18" charset="0"/>
              </a:rPr>
              <a:t> forces (T) produce a rotational motion about the longitudinal axis of one end of the member relative to the other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3E4048-4B7C-48F9-9D60-22D2367073F0}" type="datetime1">
              <a:rPr lang="en-US" smtClean="0"/>
              <a:pPr/>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60C1E8-40C1-4353-9435-B3ED87152A28}" type="datetime1">
              <a:rPr lang="en-US" smtClean="0"/>
              <a:pPr/>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62F405-CBA2-46BE-85E7-926E16C5662A}" type="datetime1">
              <a:rPr lang="en-US" smtClean="0"/>
              <a:pPr/>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B891EC-92B3-4AB4-8895-F71B33A3941C}" type="datetime1">
              <a:rPr lang="en-US" smtClean="0"/>
              <a:pPr/>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189A3E-18B6-432E-ABAF-A1D9B9A40117}" type="datetime1">
              <a:rPr lang="en-US" smtClean="0"/>
              <a:pPr/>
              <a:t>10/14/2017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863BB3-EE3F-4CF6-A434-9D7DDED73E74}" type="datetime1">
              <a:rPr lang="en-US" smtClean="0"/>
              <a:pPr/>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A975FE-08A1-48C0-B185-F09238BEEC05}" type="datetime1">
              <a:rPr lang="en-US" smtClean="0"/>
              <a:pPr/>
              <a:t>10/14/2017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850F84-33E1-459A-83D1-F2D5D9453935}" type="datetime1">
              <a:rPr lang="en-US" smtClean="0"/>
              <a:pPr/>
              <a:t>10/14/2017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3DF0-8413-4F1B-9170-5E4AFCE69B05}" type="datetime1">
              <a:rPr lang="en-US" smtClean="0"/>
              <a:pPr/>
              <a:t>10/14/2017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7A27D1-A73D-4D64-BA01-1208F057CFCC}" type="datetime1">
              <a:rPr lang="en-US" smtClean="0"/>
              <a:pPr/>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C3BAC7-0731-4364-8266-8D2086F0666F}" type="datetime1">
              <a:rPr lang="en-US" smtClean="0"/>
              <a:pPr/>
              <a:t>10/14/2017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B0085-917A-4ABC-839A-CB533B2D09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31000"/>
            <a:lum/>
          </a:blip>
          <a:srcRect/>
          <a:stretch>
            <a:fillRect l="20000" t="2000" r="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86EC3-8CD5-4604-92C4-C7E5C9BBAE90}" type="datetime1">
              <a:rPr lang="en-US" smtClean="0"/>
              <a:pPr/>
              <a:t>10/14/2017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B0085-917A-4ABC-839A-CB533B2D09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00200"/>
            <a:ext cx="7239000" cy="4524315"/>
          </a:xfrm>
          <a:prstGeom prst="rect">
            <a:avLst/>
          </a:prstGeom>
        </p:spPr>
        <p:txBody>
          <a:bodyPr wrap="square">
            <a:spAutoFit/>
          </a:bodyPr>
          <a:lstStyle/>
          <a:p>
            <a:endParaRPr lang="en-US" sz="2400" dirty="0" smtClean="0"/>
          </a:p>
          <a:p>
            <a:r>
              <a:rPr lang="en-US" sz="2400" b="1" dirty="0" smtClean="0"/>
              <a:t>Reference Text 	Section 	</a:t>
            </a:r>
          </a:p>
          <a:p>
            <a:r>
              <a:rPr lang="en-US" sz="2400" dirty="0" smtClean="0"/>
              <a:t>TEXTBOOKS:</a:t>
            </a:r>
          </a:p>
          <a:p>
            <a:r>
              <a:rPr lang="en-US" sz="2400" dirty="0" smtClean="0"/>
              <a:t>Higgins RA &amp; Bolton, 2010. </a:t>
            </a:r>
            <a:r>
              <a:rPr lang="en-US" sz="2400" i="1" dirty="0" smtClean="0"/>
              <a:t>Materials for Engineers and Technicians , 4th edition, Butterworth Heinemann	Ch 3</a:t>
            </a:r>
          </a:p>
          <a:p>
            <a:endParaRPr lang="en-US" sz="2400" dirty="0" smtClean="0"/>
          </a:p>
          <a:p>
            <a:r>
              <a:rPr lang="en-US" sz="2400" dirty="0" err="1" smtClean="0"/>
              <a:t>Sheedy</a:t>
            </a:r>
            <a:r>
              <a:rPr lang="en-US" sz="2400" dirty="0" smtClean="0"/>
              <a:t>, P. A, 1994. </a:t>
            </a:r>
            <a:r>
              <a:rPr lang="en-US" sz="2400" i="1" dirty="0" smtClean="0"/>
              <a:t>Materials : their properties, testing and selection </a:t>
            </a:r>
            <a:r>
              <a:rPr lang="en-US" sz="2400" i="1" dirty="0" smtClean="0">
                <a:solidFill>
                  <a:srgbClr val="FF0000"/>
                </a:solidFill>
              </a:rPr>
              <a:t>	</a:t>
            </a:r>
          </a:p>
          <a:p>
            <a:endParaRPr lang="en-US" sz="2400" dirty="0" smtClean="0"/>
          </a:p>
          <a:p>
            <a:r>
              <a:rPr lang="en-US" sz="2400" dirty="0" smtClean="0"/>
              <a:t>Byrnes, J. J, 1983. </a:t>
            </a:r>
            <a:r>
              <a:rPr lang="en-US" sz="2400" i="1" dirty="0" smtClean="0"/>
              <a:t>Testing and treatment of materials 	</a:t>
            </a:r>
          </a:p>
          <a:p>
            <a:r>
              <a:rPr lang="en-US" sz="2400" i="1" dirty="0" smtClean="0"/>
              <a:t> 	</a:t>
            </a:r>
          </a:p>
        </p:txBody>
      </p:sp>
      <p:sp>
        <p:nvSpPr>
          <p:cNvPr id="5" name="Rectangle 4"/>
          <p:cNvSpPr/>
          <p:nvPr/>
        </p:nvSpPr>
        <p:spPr>
          <a:xfrm>
            <a:off x="1905000" y="685800"/>
            <a:ext cx="5943600" cy="523220"/>
          </a:xfrm>
          <a:prstGeom prst="rect">
            <a:avLst/>
          </a:prstGeom>
        </p:spPr>
        <p:txBody>
          <a:bodyPr wrap="square">
            <a:spAutoFit/>
          </a:bodyPr>
          <a:lstStyle/>
          <a:p>
            <a:pPr algn="ctr"/>
            <a:r>
              <a:rPr lang="en-US" sz="2800" b="1" dirty="0" smtClean="0">
                <a:solidFill>
                  <a:srgbClr val="002060"/>
                </a:solidFill>
              </a:rPr>
              <a:t>MATERIALS inspection</a:t>
            </a:r>
            <a:endParaRPr lang="en-US" sz="2800" b="1" dirty="0">
              <a:solidFill>
                <a:srgbClr val="002060"/>
              </a:solidFill>
            </a:endParaRPr>
          </a:p>
        </p:txBody>
      </p:sp>
      <p:sp>
        <p:nvSpPr>
          <p:cNvPr id="6" name="Slide Number Placeholder 5"/>
          <p:cNvSpPr>
            <a:spLocks noGrp="1"/>
          </p:cNvSpPr>
          <p:nvPr>
            <p:ph type="sldNum" sz="quarter" idx="12"/>
          </p:nvPr>
        </p:nvSpPr>
        <p:spPr/>
        <p:txBody>
          <a:bodyPr/>
          <a:lstStyle/>
          <a:p>
            <a:fld id="{088B0085-917A-4ABC-839A-CB533B2D091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53536"/>
            <a:ext cx="4267200" cy="737064"/>
          </a:xfrm>
        </p:spPr>
        <p:txBody>
          <a:bodyPr>
            <a:noAutofit/>
          </a:bodyPr>
          <a:lstStyle/>
          <a:p>
            <a:pPr marL="54864" indent="0" algn="l" eaLnBrk="1" fontAlgn="auto" hangingPunct="1">
              <a:spcAft>
                <a:spcPts val="0"/>
              </a:spcAft>
              <a:defRPr/>
            </a:pPr>
            <a:r>
              <a:rPr lang="hr-HR" sz="2400" b="1" dirty="0" smtClean="0">
                <a:latin typeface="+mn-lt"/>
                <a:ea typeface="+mn-ea"/>
                <a:cs typeface="+mn-cs"/>
              </a:rPr>
              <a:t>Mechanical properties</a:t>
            </a:r>
          </a:p>
        </p:txBody>
      </p:sp>
      <p:sp>
        <p:nvSpPr>
          <p:cNvPr id="17411" name="Content Placeholder 2"/>
          <p:cNvSpPr>
            <a:spLocks noGrp="1"/>
          </p:cNvSpPr>
          <p:nvPr>
            <p:ph idx="1"/>
          </p:nvPr>
        </p:nvSpPr>
        <p:spPr>
          <a:xfrm>
            <a:off x="381000" y="1143001"/>
            <a:ext cx="8534400" cy="4495800"/>
          </a:xfrm>
        </p:spPr>
        <p:txBody>
          <a:bodyPr>
            <a:noAutofit/>
          </a:bodyPr>
          <a:lstStyle/>
          <a:p>
            <a:pPr algn="just" eaLnBrk="1" hangingPunct="1"/>
            <a:r>
              <a:rPr lang="hr-HR" sz="2400" b="1" dirty="0" smtClean="0"/>
              <a:t>Tensile strength </a:t>
            </a:r>
            <a:r>
              <a:rPr lang="hr-HR" sz="2400" dirty="0" smtClean="0"/>
              <a:t>– m</a:t>
            </a:r>
            <a:r>
              <a:rPr lang="en-US" sz="2400" dirty="0" err="1" smtClean="0"/>
              <a:t>easures</a:t>
            </a:r>
            <a:r>
              <a:rPr lang="en-US" sz="2400" dirty="0" smtClean="0"/>
              <a:t> the</a:t>
            </a:r>
            <a:r>
              <a:rPr lang="hr-HR" sz="2400" dirty="0" smtClean="0"/>
              <a:t> force </a:t>
            </a:r>
            <a:r>
              <a:rPr lang="en-US" sz="2400" dirty="0" smtClean="0"/>
              <a:t>required to pull something such as </a:t>
            </a:r>
            <a:r>
              <a:rPr lang="hr-HR" sz="2400" dirty="0" smtClean="0"/>
              <a:t>rope,wire</a:t>
            </a:r>
            <a:r>
              <a:rPr lang="en-US" sz="2400" dirty="0" smtClean="0"/>
              <a:t> or a structural beam to the point where it breaks</a:t>
            </a:r>
            <a:endParaRPr lang="hr-HR" sz="2400" dirty="0" smtClean="0">
              <a:solidFill>
                <a:srgbClr val="FF0000"/>
              </a:solidFill>
            </a:endParaRPr>
          </a:p>
          <a:p>
            <a:pPr algn="just"/>
            <a:r>
              <a:rPr lang="hr-HR" sz="2400" dirty="0" smtClean="0"/>
              <a:t>M</a:t>
            </a:r>
            <a:r>
              <a:rPr lang="en-US" sz="2400" b="1" dirty="0" err="1" smtClean="0"/>
              <a:t>alleability</a:t>
            </a:r>
            <a:r>
              <a:rPr lang="hr-HR" sz="2400" dirty="0" smtClean="0"/>
              <a:t> – the p</a:t>
            </a:r>
            <a:r>
              <a:rPr lang="en-US" sz="2400" dirty="0" err="1" smtClean="0"/>
              <a:t>roperty</a:t>
            </a:r>
            <a:r>
              <a:rPr lang="en-US" sz="2400" dirty="0" smtClean="0"/>
              <a:t> of </a:t>
            </a:r>
            <a:r>
              <a:rPr lang="hr-HR" sz="2400" dirty="0" smtClean="0"/>
              <a:t>a material </a:t>
            </a:r>
            <a:r>
              <a:rPr lang="en-US" sz="2400" dirty="0" smtClean="0"/>
              <a:t>that can be worked or hammered or shaped without breaking</a:t>
            </a:r>
            <a:endParaRPr lang="hr-HR" sz="2400" dirty="0" smtClean="0"/>
          </a:p>
          <a:p>
            <a:pPr algn="just"/>
            <a:r>
              <a:rPr lang="en-US" sz="2400" b="1" dirty="0" smtClean="0"/>
              <a:t>Ductility--</a:t>
            </a:r>
            <a:r>
              <a:rPr lang="en-US" sz="2400" dirty="0" smtClean="0"/>
              <a:t>ability to deform under tensile load without rupture; high percentage elongation and percent reduction of area indicate ductility </a:t>
            </a:r>
            <a:r>
              <a:rPr lang="hr-HR" sz="2400" b="1" dirty="0" smtClean="0"/>
              <a:t>brittleness</a:t>
            </a:r>
            <a:r>
              <a:rPr lang="hr-HR" sz="2400" dirty="0" smtClean="0"/>
              <a:t> –</a:t>
            </a:r>
            <a:r>
              <a:rPr lang="en-US" sz="2400" dirty="0" smtClean="0"/>
              <a:t>break</a:t>
            </a:r>
            <a:r>
              <a:rPr lang="hr-HR" sz="2400" dirty="0" smtClean="0"/>
              <a:t>ing</a:t>
            </a:r>
            <a:r>
              <a:rPr lang="en-US" sz="2400" dirty="0" smtClean="0"/>
              <a:t> or shatter</a:t>
            </a:r>
            <a:r>
              <a:rPr lang="hr-HR" sz="2400" dirty="0" smtClean="0"/>
              <a:t>ing of a material</a:t>
            </a:r>
            <a:r>
              <a:rPr lang="en-US" sz="2400" dirty="0" smtClean="0"/>
              <a:t> when </a:t>
            </a:r>
            <a:r>
              <a:rPr lang="hr-HR" sz="2400" dirty="0" smtClean="0"/>
              <a:t>subjected to stress (when </a:t>
            </a:r>
            <a:r>
              <a:rPr lang="en-US" sz="2400" dirty="0" smtClean="0"/>
              <a:t>force is applied to it</a:t>
            </a:r>
            <a:r>
              <a:rPr lang="hr-HR" sz="2400" dirty="0" smtClean="0"/>
              <a:t>)</a:t>
            </a:r>
            <a:endParaRPr lang="en-US" sz="2400" dirty="0" smtClean="0"/>
          </a:p>
          <a:p>
            <a:pPr algn="just"/>
            <a:r>
              <a:rPr lang="hr-HR" sz="2400" b="1" dirty="0" smtClean="0"/>
              <a:t>Elasticity</a:t>
            </a:r>
            <a:r>
              <a:rPr lang="hr-HR" sz="2400" dirty="0" smtClean="0"/>
              <a:t> – </a:t>
            </a:r>
            <a:r>
              <a:rPr lang="en-US" sz="2400" dirty="0" smtClean="0"/>
              <a:t>the </a:t>
            </a:r>
            <a:r>
              <a:rPr lang="hr-HR" sz="2400" dirty="0" smtClean="0"/>
              <a:t>property </a:t>
            </a:r>
            <a:r>
              <a:rPr lang="en-US" sz="2400" dirty="0" smtClean="0"/>
              <a:t>of a material that returns to its original shape after </a:t>
            </a:r>
            <a:r>
              <a:rPr lang="hr-HR" sz="2400" dirty="0" smtClean="0"/>
              <a:t>stress </a:t>
            </a:r>
            <a:r>
              <a:rPr lang="en-US" sz="2400" dirty="0" smtClean="0"/>
              <a:t>(e.g. external </a:t>
            </a:r>
            <a:r>
              <a:rPr lang="hr-HR" sz="2400" dirty="0" smtClean="0"/>
              <a:t>forces</a:t>
            </a:r>
            <a:r>
              <a:rPr lang="en-US" sz="2400" dirty="0" smtClean="0"/>
              <a:t>) that made it deform or distort is removed</a:t>
            </a:r>
            <a:endParaRPr lang="hr-HR" sz="2400" dirty="0" smtClean="0"/>
          </a:p>
          <a:p>
            <a:pPr algn="just"/>
            <a:r>
              <a:rPr lang="hr-HR" sz="2400" b="1" dirty="0" smtClean="0"/>
              <a:t>Plasticity</a:t>
            </a:r>
            <a:r>
              <a:rPr lang="hr-HR" sz="2400" dirty="0" smtClean="0"/>
              <a:t> - </a:t>
            </a:r>
            <a:r>
              <a:rPr lang="en-US" sz="2400" dirty="0" smtClean="0"/>
              <a:t>the </a:t>
            </a:r>
            <a:r>
              <a:rPr lang="hr-HR" sz="2400" dirty="0" smtClean="0"/>
              <a:t>deformation </a:t>
            </a:r>
            <a:r>
              <a:rPr lang="en-US" sz="2400" dirty="0" smtClean="0"/>
              <a:t>of a material undergoing non-reversible changes of shape in response to applied forces</a:t>
            </a:r>
          </a:p>
          <a:p>
            <a:pPr algn="just"/>
            <a:endParaRPr lang="hr-HR" sz="2400" dirty="0" smtClean="0"/>
          </a:p>
          <a:p>
            <a:pPr algn="just"/>
            <a:endParaRPr lang="hr-HR" sz="2400" dirty="0" smtClean="0"/>
          </a:p>
          <a:p>
            <a:pPr algn="just" eaLnBrk="1" hangingPunct="1"/>
            <a:endParaRPr lang="hr-HR" sz="2400" dirty="0" smtClean="0"/>
          </a:p>
        </p:txBody>
      </p:sp>
      <p:sp>
        <p:nvSpPr>
          <p:cNvPr id="4" name="Slide Number Placeholder 3"/>
          <p:cNvSpPr>
            <a:spLocks noGrp="1"/>
          </p:cNvSpPr>
          <p:nvPr>
            <p:ph type="sldNum" sz="quarter" idx="12"/>
          </p:nvPr>
        </p:nvSpPr>
        <p:spPr/>
        <p:txBody>
          <a:bodyPr/>
          <a:lstStyle/>
          <a:p>
            <a:fld id="{088B0085-917A-4ABC-839A-CB533B2D091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457200"/>
            <a:ext cx="8458200" cy="6001643"/>
          </a:xfrm>
          <a:prstGeom prst="rect">
            <a:avLst/>
          </a:prstGeom>
        </p:spPr>
        <p:txBody>
          <a:bodyPr wrap="square">
            <a:spAutoFit/>
          </a:bodyPr>
          <a:lstStyle/>
          <a:p>
            <a:pPr algn="just">
              <a:buFont typeface="Arial" pitchFamily="34" charset="0"/>
              <a:buChar char="•"/>
            </a:pPr>
            <a:r>
              <a:rPr lang="en-US" sz="2400" b="1" dirty="0" smtClean="0"/>
              <a:t>      Stiffness(Rigidity)--</a:t>
            </a:r>
            <a:r>
              <a:rPr lang="en-US" sz="2400" dirty="0" smtClean="0"/>
              <a:t>ability to resist deformation; proportional to Young’s Modulus E (psi) E = stress/strain (slope of linear portion of stress/strain curve).</a:t>
            </a:r>
          </a:p>
          <a:p>
            <a:pPr algn="just">
              <a:buFont typeface="Arial" pitchFamily="34" charset="0"/>
              <a:buChar char="•"/>
            </a:pPr>
            <a:r>
              <a:rPr lang="en-US" sz="2400" b="1" dirty="0" smtClean="0"/>
              <a:t>    </a:t>
            </a:r>
            <a:r>
              <a:rPr lang="hr-HR" sz="2400" b="1" dirty="0" smtClean="0"/>
              <a:t>Toughness</a:t>
            </a:r>
            <a:r>
              <a:rPr lang="hr-HR" sz="2400" dirty="0" smtClean="0"/>
              <a:t> – the </a:t>
            </a:r>
            <a:r>
              <a:rPr lang="en-US" sz="2400" dirty="0" smtClean="0"/>
              <a:t>ability of a material to absorb energy and plastically deform without fracturing</a:t>
            </a:r>
            <a:endParaRPr lang="hr-HR" sz="2400" dirty="0" smtClean="0"/>
          </a:p>
          <a:p>
            <a:pPr algn="just">
              <a:buFont typeface="Arial" pitchFamily="34" charset="0"/>
              <a:buChar char="•"/>
            </a:pPr>
            <a:r>
              <a:rPr lang="en-US" sz="2400" b="1" dirty="0" smtClean="0"/>
              <a:t>     </a:t>
            </a:r>
            <a:r>
              <a:rPr lang="hr-HR" sz="2400" b="1" dirty="0" smtClean="0"/>
              <a:t>Hardness</a:t>
            </a:r>
            <a:r>
              <a:rPr lang="hr-HR" sz="2400" dirty="0" smtClean="0"/>
              <a:t> – </a:t>
            </a:r>
            <a:r>
              <a:rPr lang="en-US" sz="2400" dirty="0" smtClean="0"/>
              <a:t>Hardness is closely related to strength. It is the ability of a material to resist scratching, abrasion, indentation, or penetration. </a:t>
            </a:r>
          </a:p>
          <a:p>
            <a:pPr algn="just">
              <a:buFont typeface="Arial" pitchFamily="34" charset="0"/>
              <a:buChar char="•"/>
            </a:pPr>
            <a:r>
              <a:rPr lang="en-US" sz="2400" b="1" dirty="0" smtClean="0"/>
              <a:t>    Brittleness- </a:t>
            </a:r>
            <a:r>
              <a:rPr lang="en-US" sz="2400" dirty="0" smtClean="0"/>
              <a:t>The brittleness of a material is the property of breaking without much permanent distortion. There are many materials, which break or fail before much deformation take place. Such materials are brittle e.g., glass, cast iron.</a:t>
            </a:r>
          </a:p>
          <a:p>
            <a:pPr algn="just">
              <a:buFont typeface="Arial" pitchFamily="34" charset="0"/>
              <a:buChar char="•"/>
            </a:pPr>
            <a:r>
              <a:rPr lang="en-US" sz="2400" b="1" dirty="0" smtClean="0"/>
              <a:t>     </a:t>
            </a:r>
            <a:r>
              <a:rPr lang="hr-HR" sz="2400" b="1" dirty="0" smtClean="0"/>
              <a:t>Machinability</a:t>
            </a:r>
            <a:r>
              <a:rPr lang="hr-HR" sz="2400" dirty="0" smtClean="0"/>
              <a:t> –</a:t>
            </a:r>
            <a:r>
              <a:rPr lang="en-US" sz="2400" dirty="0" smtClean="0"/>
              <a:t>is the property of a material or a part to be machined, i.e., to remove material by cutting or abrasive processes, under given conditions</a:t>
            </a:r>
            <a:endParaRPr lang="hr-HR" sz="2400" dirty="0" smtClean="0"/>
          </a:p>
          <a:p>
            <a:pPr algn="just">
              <a:buFont typeface="Arial" pitchFamily="34" charset="0"/>
              <a:buChar char="•"/>
            </a:pPr>
            <a:endParaRPr lang="hr-HR" sz="2400" dirty="0" smtClean="0"/>
          </a:p>
        </p:txBody>
      </p:sp>
      <p:sp>
        <p:nvSpPr>
          <p:cNvPr id="3" name="Slide Number Placeholder 2"/>
          <p:cNvSpPr>
            <a:spLocks noGrp="1"/>
          </p:cNvSpPr>
          <p:nvPr>
            <p:ph type="sldNum" sz="quarter" idx="12"/>
          </p:nvPr>
        </p:nvSpPr>
        <p:spPr/>
        <p:txBody>
          <a:bodyPr/>
          <a:lstStyle/>
          <a:p>
            <a:fld id="{088B0085-917A-4ABC-839A-CB533B2D091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28600" y="3581400"/>
            <a:ext cx="3200400" cy="634536"/>
          </a:xfrm>
        </p:spPr>
        <p:txBody>
          <a:bodyPr>
            <a:normAutofit/>
          </a:bodyPr>
          <a:lstStyle/>
          <a:p>
            <a:pPr marL="54864" indent="0" algn="l" eaLnBrk="1" fontAlgn="auto" hangingPunct="1">
              <a:spcAft>
                <a:spcPts val="0"/>
              </a:spcAft>
              <a:defRPr/>
            </a:pPr>
            <a:r>
              <a:rPr lang="hr-HR" sz="2400" b="1" dirty="0" smtClean="0">
                <a:latin typeface="+mn-lt"/>
                <a:ea typeface="+mn-ea"/>
                <a:cs typeface="+mn-cs"/>
              </a:rPr>
              <a:t>Chemical properties</a:t>
            </a:r>
          </a:p>
        </p:txBody>
      </p:sp>
      <p:sp>
        <p:nvSpPr>
          <p:cNvPr id="22531" name="Content Placeholder 2"/>
          <p:cNvSpPr>
            <a:spLocks noGrp="1"/>
          </p:cNvSpPr>
          <p:nvPr>
            <p:ph idx="1"/>
          </p:nvPr>
        </p:nvSpPr>
        <p:spPr>
          <a:xfrm>
            <a:off x="228600" y="4343400"/>
            <a:ext cx="8686800" cy="990600"/>
          </a:xfrm>
        </p:spPr>
        <p:txBody>
          <a:bodyPr>
            <a:noAutofit/>
          </a:bodyPr>
          <a:lstStyle/>
          <a:p>
            <a:pPr algn="just" eaLnBrk="1" hangingPunct="1"/>
            <a:r>
              <a:rPr lang="hr-HR" sz="2400" b="1" dirty="0" smtClean="0"/>
              <a:t>Corrosion resistance - </a:t>
            </a:r>
            <a:r>
              <a:rPr lang="hr-HR" sz="2400" dirty="0" smtClean="0"/>
              <a:t>a</a:t>
            </a:r>
            <a:r>
              <a:rPr lang="en-US" sz="2400" dirty="0" smtClean="0"/>
              <a:t> material's ability to resist deterioration caused by exposure to an environment</a:t>
            </a:r>
          </a:p>
          <a:p>
            <a:pPr marL="342900" lvl="1" indent="-342900" algn="just">
              <a:buFont typeface="Arial" pitchFamily="34" charset="0"/>
              <a:buChar char="•"/>
            </a:pPr>
            <a:r>
              <a:rPr lang="en-US" sz="2400" b="1" dirty="0" smtClean="0"/>
              <a:t>Burning</a:t>
            </a:r>
            <a:r>
              <a:rPr lang="en-US" sz="2400" dirty="0" smtClean="0"/>
              <a:t> (</a:t>
            </a:r>
            <a:r>
              <a:rPr lang="en-US" sz="2400" b="1" dirty="0" smtClean="0"/>
              <a:t>Flammability)</a:t>
            </a:r>
            <a:r>
              <a:rPr lang="en-US" sz="2400" dirty="0" smtClean="0"/>
              <a:t>:  A material’s ability to BURN in the presence of Oxygen</a:t>
            </a:r>
            <a:endParaRPr lang="en-US" sz="2400" b="1" dirty="0" smtClean="0"/>
          </a:p>
          <a:p>
            <a:pPr algn="just" eaLnBrk="1" hangingPunct="1"/>
            <a:endParaRPr lang="hr-HR" sz="2400" b="1" dirty="0" smtClean="0"/>
          </a:p>
        </p:txBody>
      </p:sp>
      <p:graphicFrame>
        <p:nvGraphicFramePr>
          <p:cNvPr id="4" name="Table 3"/>
          <p:cNvGraphicFramePr>
            <a:graphicFrameLocks noGrp="1"/>
          </p:cNvGraphicFramePr>
          <p:nvPr/>
        </p:nvGraphicFramePr>
        <p:xfrm>
          <a:off x="381000" y="1219200"/>
          <a:ext cx="8534400" cy="1981200"/>
        </p:xfrm>
        <a:graphic>
          <a:graphicData uri="http://schemas.openxmlformats.org/drawingml/2006/table">
            <a:tbl>
              <a:tblPr firstRow="1" bandRow="1">
                <a:tableStyleId>{5C22544A-7EE6-4342-B048-85BDC9FD1C3A}</a:tableStyleId>
              </a:tblPr>
              <a:tblGrid>
                <a:gridCol w="3505200"/>
                <a:gridCol w="5029200"/>
              </a:tblGrid>
              <a:tr h="357809">
                <a:tc>
                  <a:txBody>
                    <a:bodyPr/>
                    <a:lstStyle/>
                    <a:p>
                      <a:r>
                        <a:rPr lang="en-US" sz="2000" dirty="0" smtClean="0">
                          <a:solidFill>
                            <a:schemeClr val="tx1"/>
                          </a:solidFill>
                        </a:rPr>
                        <a:t>Mechanical properties </a:t>
                      </a:r>
                      <a:endParaRPr lang="en-US" sz="2000" dirty="0">
                        <a:solidFill>
                          <a:schemeClr val="tx1"/>
                        </a:solidFill>
                      </a:endParaRPr>
                    </a:p>
                  </a:txBody>
                  <a:tcP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lang="en-US" sz="2000" dirty="0" smtClean="0">
                          <a:solidFill>
                            <a:schemeClr val="tx1"/>
                          </a:solidFill>
                        </a:rPr>
                        <a:t>Test</a:t>
                      </a:r>
                      <a:endParaRPr lang="en-US" sz="2000" dirty="0">
                        <a:solidFill>
                          <a:schemeClr val="tx1"/>
                        </a:solidFill>
                      </a:endParaRPr>
                    </a:p>
                  </a:txBody>
                  <a:tcPr>
                    <a:lnB w="12700" cap="flat" cmpd="sng" algn="ctr">
                      <a:solidFill>
                        <a:schemeClr val="tx1"/>
                      </a:solidFill>
                      <a:prstDash val="solid"/>
                      <a:round/>
                      <a:headEnd type="none" w="med" len="med"/>
                      <a:tailEnd type="none" w="med" len="med"/>
                    </a:lnB>
                    <a:solidFill>
                      <a:schemeClr val="accent6">
                        <a:lumMod val="20000"/>
                        <a:lumOff val="80000"/>
                      </a:schemeClr>
                    </a:solidFill>
                  </a:tcPr>
                </a:tc>
              </a:tr>
              <a:tr h="357809">
                <a:tc>
                  <a:txBody>
                    <a:bodyPr/>
                    <a:lstStyle/>
                    <a:p>
                      <a:r>
                        <a:rPr lang="en-US" sz="2000" dirty="0" smtClean="0">
                          <a:solidFill>
                            <a:schemeClr val="tx1"/>
                          </a:solidFill>
                        </a:rPr>
                        <a:t>Strength</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solidFill>
                            <a:schemeClr val="tx1"/>
                          </a:solidFill>
                        </a:rPr>
                        <a:t>Tensile/ Compression/ Shear</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809">
                <a:tc>
                  <a:txBody>
                    <a:bodyPr/>
                    <a:lstStyle/>
                    <a:p>
                      <a:r>
                        <a:rPr lang="en-US" sz="2000" dirty="0" smtClean="0">
                          <a:solidFill>
                            <a:schemeClr val="tx1"/>
                          </a:solidFill>
                        </a:rPr>
                        <a:t>Stiffness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solidFill>
                            <a:schemeClr val="tx1"/>
                          </a:solidFill>
                        </a:rPr>
                        <a:t>Slope of Stress-</a:t>
                      </a:r>
                      <a:r>
                        <a:rPr lang="en-US" sz="2000" dirty="0" err="1" smtClean="0">
                          <a:solidFill>
                            <a:schemeClr val="tx1"/>
                          </a:solidFill>
                        </a:rPr>
                        <a:t>vs</a:t>
                      </a:r>
                      <a:r>
                        <a:rPr lang="en-US" sz="2000" dirty="0" smtClean="0">
                          <a:solidFill>
                            <a:schemeClr val="tx1"/>
                          </a:solidFill>
                        </a:rPr>
                        <a:t>-Strain curve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0520">
                <a:tc>
                  <a:txBody>
                    <a:bodyPr/>
                    <a:lstStyle/>
                    <a:p>
                      <a:r>
                        <a:rPr lang="en-US" sz="2000" dirty="0" smtClean="0">
                          <a:solidFill>
                            <a:schemeClr val="tx1"/>
                          </a:solidFill>
                        </a:rPr>
                        <a:t>Hardness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solidFill>
                            <a:schemeClr val="tx1"/>
                          </a:solidFill>
                        </a:rPr>
                        <a:t>Rockwell / </a:t>
                      </a:r>
                      <a:r>
                        <a:rPr lang="en-US" sz="2000" dirty="0" err="1" smtClean="0">
                          <a:solidFill>
                            <a:schemeClr val="tx1"/>
                          </a:solidFill>
                        </a:rPr>
                        <a:t>Brinell</a:t>
                      </a:r>
                      <a:r>
                        <a:rPr lang="en-US" sz="2000" dirty="0" smtClean="0">
                          <a:solidFill>
                            <a:schemeClr val="tx1"/>
                          </a:solidFill>
                        </a:rPr>
                        <a:t> / Vickers/ Micro hardness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809">
                <a:tc>
                  <a:txBody>
                    <a:bodyPr/>
                    <a:lstStyle/>
                    <a:p>
                      <a:r>
                        <a:rPr lang="en-US" sz="2000" dirty="0" smtClean="0">
                          <a:solidFill>
                            <a:schemeClr val="tx1"/>
                          </a:solidFill>
                        </a:rPr>
                        <a:t>Toughness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solidFill>
                            <a:schemeClr val="tx1"/>
                          </a:solidFill>
                        </a:rPr>
                        <a:t>Impact: </a:t>
                      </a:r>
                      <a:r>
                        <a:rPr lang="en-US" sz="2000" dirty="0" err="1" smtClean="0">
                          <a:solidFill>
                            <a:schemeClr val="tx1"/>
                          </a:solidFill>
                        </a:rPr>
                        <a:t>Charpy</a:t>
                      </a:r>
                      <a:r>
                        <a:rPr lang="en-US" sz="2000" dirty="0" smtClean="0">
                          <a:solidFill>
                            <a:schemeClr val="tx1"/>
                          </a:solidFill>
                        </a:rPr>
                        <a:t> / </a:t>
                      </a:r>
                      <a:r>
                        <a:rPr lang="en-US" sz="2000" dirty="0" err="1" smtClean="0">
                          <a:solidFill>
                            <a:schemeClr val="tx1"/>
                          </a:solidFill>
                        </a:rPr>
                        <a:t>Izod</a:t>
                      </a:r>
                      <a:r>
                        <a:rPr lang="en-US" sz="2000" dirty="0" smtClean="0">
                          <a:solidFill>
                            <a:schemeClr val="tx1"/>
                          </a:solidFill>
                        </a:rPr>
                        <a:t>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fld id="{088B0085-917A-4ABC-839A-CB533B2D091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rtlCol="0">
            <a:normAutofit/>
          </a:bodyPr>
          <a:lstStyle/>
          <a:p>
            <a:pPr marL="54864" indent="0" eaLnBrk="1" fontAlgn="auto" hangingPunct="1">
              <a:spcAft>
                <a:spcPts val="0"/>
              </a:spcAft>
              <a:defRPr/>
            </a:pPr>
            <a:r>
              <a:rPr lang="hr-HR" sz="3200" dirty="0" err="1" smtClean="0">
                <a:solidFill>
                  <a:srgbClr val="002060"/>
                </a:solidFill>
              </a:rPr>
              <a:t>Which</a:t>
            </a:r>
            <a:r>
              <a:rPr lang="hr-HR" sz="3200" dirty="0" smtClean="0">
                <a:solidFill>
                  <a:srgbClr val="002060"/>
                </a:solidFill>
              </a:rPr>
              <a:t> </a:t>
            </a:r>
            <a:r>
              <a:rPr lang="hr-HR" sz="3200" dirty="0" err="1" smtClean="0">
                <a:solidFill>
                  <a:srgbClr val="002060"/>
                </a:solidFill>
              </a:rPr>
              <a:t>properties</a:t>
            </a:r>
            <a:r>
              <a:rPr lang="hr-HR" sz="3200" dirty="0" smtClean="0">
                <a:solidFill>
                  <a:srgbClr val="002060"/>
                </a:solidFill>
              </a:rPr>
              <a:t> do </a:t>
            </a:r>
            <a:r>
              <a:rPr lang="hr-HR" sz="3200" dirty="0" err="1" smtClean="0">
                <a:solidFill>
                  <a:srgbClr val="002060"/>
                </a:solidFill>
              </a:rPr>
              <a:t>the</a:t>
            </a:r>
            <a:r>
              <a:rPr lang="hr-HR" sz="3200" dirty="0" smtClean="0">
                <a:solidFill>
                  <a:srgbClr val="002060"/>
                </a:solidFill>
              </a:rPr>
              <a:t> </a:t>
            </a:r>
            <a:r>
              <a:rPr lang="hr-HR" sz="3200" dirty="0" err="1" smtClean="0">
                <a:solidFill>
                  <a:srgbClr val="002060"/>
                </a:solidFill>
              </a:rPr>
              <a:t>following</a:t>
            </a:r>
            <a:r>
              <a:rPr lang="hr-HR" sz="3200" dirty="0" smtClean="0">
                <a:solidFill>
                  <a:srgbClr val="002060"/>
                </a:solidFill>
              </a:rPr>
              <a:t> materials </a:t>
            </a:r>
            <a:r>
              <a:rPr lang="hr-HR" sz="3200" dirty="0" err="1" smtClean="0">
                <a:solidFill>
                  <a:srgbClr val="002060"/>
                </a:solidFill>
              </a:rPr>
              <a:t>possess</a:t>
            </a:r>
            <a:r>
              <a:rPr lang="hr-HR" sz="3200" dirty="0" smtClean="0">
                <a:solidFill>
                  <a:srgbClr val="002060"/>
                </a:solidFill>
              </a:rPr>
              <a:t>?</a:t>
            </a:r>
          </a:p>
        </p:txBody>
      </p:sp>
      <p:graphicFrame>
        <p:nvGraphicFramePr>
          <p:cNvPr id="5" name="Content Placeholder 4"/>
          <p:cNvGraphicFramePr>
            <a:graphicFrameLocks noGrp="1"/>
          </p:cNvGraphicFramePr>
          <p:nvPr>
            <p:ph idx="1"/>
          </p:nvPr>
        </p:nvGraphicFramePr>
        <p:xfrm>
          <a:off x="500063" y="2143125"/>
          <a:ext cx="8229600" cy="3332480"/>
        </p:xfrm>
        <a:graphic>
          <a:graphicData uri="http://schemas.openxmlformats.org/drawingml/2006/table">
            <a:tbl>
              <a:tblPr firstRow="1" bandRow="1">
                <a:tableStyleId>{00A15C55-8517-42AA-B614-E9B94910E393}</a:tableStyleId>
              </a:tblPr>
              <a:tblGrid>
                <a:gridCol w="4114800"/>
                <a:gridCol w="4114800"/>
              </a:tblGrid>
              <a:tr h="142252">
                <a:tc>
                  <a:txBody>
                    <a:bodyPr/>
                    <a:lstStyle/>
                    <a:p>
                      <a:pPr algn="ctr"/>
                      <a:r>
                        <a:rPr lang="hr-HR" dirty="0" smtClean="0">
                          <a:solidFill>
                            <a:schemeClr val="tx1"/>
                          </a:solidFill>
                        </a:rPr>
                        <a:t>Material</a:t>
                      </a:r>
                      <a:endParaRPr lang="hr-H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r-HR" dirty="0" smtClean="0">
                          <a:solidFill>
                            <a:schemeClr val="tx1"/>
                          </a:solidFill>
                        </a:rPr>
                        <a:t>Properties</a:t>
                      </a:r>
                      <a:endParaRPr lang="hr-H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Aluminium</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Lightness ; Strength</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Rubber</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Elasticity</a:t>
                      </a:r>
                      <a:r>
                        <a:rPr lang="en-US" baseline="0" noProof="0" dirty="0" smtClean="0"/>
                        <a:t> ; Insulation</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Ceramics</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Thermal</a:t>
                      </a:r>
                      <a:r>
                        <a:rPr lang="en-US" baseline="0" noProof="0" dirty="0" smtClean="0"/>
                        <a:t> Resistivity</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baseline="0" dirty="0" smtClean="0"/>
                        <a:t>Steel</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noProof="0" dirty="0" smtClean="0"/>
                        <a:t>Strength</a:t>
                      </a:r>
                      <a:endParaRPr lang="en-US" b="1"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Copper</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Conductivity</a:t>
                      </a:r>
                      <a:r>
                        <a:rPr lang="en-US" baseline="0" noProof="0" dirty="0" smtClean="0"/>
                        <a:t> ; Corrosion Resistance</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Lead</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noProof="0" dirty="0" smtClean="0"/>
                        <a:t>H</a:t>
                      </a:r>
                      <a:r>
                        <a:rPr lang="en-US" noProof="0" dirty="0" err="1" smtClean="0"/>
                        <a:t>igh</a:t>
                      </a:r>
                      <a:r>
                        <a:rPr lang="en-US" noProof="0" dirty="0" smtClean="0"/>
                        <a:t> Density; </a:t>
                      </a:r>
                      <a:r>
                        <a:rPr lang="en-US" noProof="0" dirty="0" err="1" smtClean="0"/>
                        <a:t>Duc</a:t>
                      </a:r>
                      <a:r>
                        <a:rPr lang="hr-HR" noProof="0" dirty="0" smtClean="0"/>
                        <a:t>t</a:t>
                      </a:r>
                      <a:r>
                        <a:rPr lang="en-US" noProof="0" dirty="0" err="1" smtClean="0"/>
                        <a:t>ility</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Nylon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Strength ; Toughness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dirty="0" smtClean="0"/>
                        <a:t>Wood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noProof="0" dirty="0" smtClean="0"/>
                        <a:t>Insulation ; Environmental</a:t>
                      </a:r>
                      <a:r>
                        <a:rPr lang="en-US" baseline="0" noProof="0" dirty="0" smtClean="0"/>
                        <a:t> Friendliness</a:t>
                      </a:r>
                      <a:endParaRPr lang="en-US" noProof="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088B0085-917A-4ABC-839A-CB533B2D091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1143000"/>
          </a:xfrm>
        </p:spPr>
        <p:txBody>
          <a:bodyPr rtlCol="0">
            <a:normAutofit/>
          </a:bodyPr>
          <a:lstStyle/>
          <a:p>
            <a:pPr marL="54864" indent="0" eaLnBrk="1" fontAlgn="auto" hangingPunct="1">
              <a:spcAft>
                <a:spcPts val="0"/>
              </a:spcAft>
              <a:defRPr/>
            </a:pPr>
            <a:r>
              <a:rPr lang="hr-HR" sz="3200" dirty="0" err="1" smtClean="0">
                <a:solidFill>
                  <a:srgbClr val="002060"/>
                </a:solidFill>
              </a:rPr>
              <a:t>Find</a:t>
            </a:r>
            <a:r>
              <a:rPr lang="hr-HR" sz="3200" dirty="0" smtClean="0">
                <a:solidFill>
                  <a:srgbClr val="002060"/>
                </a:solidFill>
              </a:rPr>
              <a:t> </a:t>
            </a:r>
            <a:r>
              <a:rPr lang="hr-HR" sz="3200" dirty="0" err="1" smtClean="0">
                <a:solidFill>
                  <a:srgbClr val="002060"/>
                </a:solidFill>
              </a:rPr>
              <a:t>application</a:t>
            </a:r>
            <a:r>
              <a:rPr lang="hr-HR" sz="3200" dirty="0" smtClean="0">
                <a:solidFill>
                  <a:srgbClr val="002060"/>
                </a:solidFill>
              </a:rPr>
              <a:t> for </a:t>
            </a:r>
            <a:r>
              <a:rPr lang="hr-HR" sz="3200" dirty="0" err="1" smtClean="0">
                <a:solidFill>
                  <a:srgbClr val="002060"/>
                </a:solidFill>
              </a:rPr>
              <a:t>the</a:t>
            </a:r>
            <a:r>
              <a:rPr lang="hr-HR" sz="3200" dirty="0" smtClean="0">
                <a:solidFill>
                  <a:srgbClr val="002060"/>
                </a:solidFill>
              </a:rPr>
              <a:t> </a:t>
            </a:r>
            <a:r>
              <a:rPr lang="hr-HR" sz="3200" dirty="0" err="1" smtClean="0">
                <a:solidFill>
                  <a:srgbClr val="002060"/>
                </a:solidFill>
              </a:rPr>
              <a:t>following</a:t>
            </a:r>
            <a:r>
              <a:rPr lang="hr-HR" sz="3200" dirty="0" smtClean="0">
                <a:solidFill>
                  <a:srgbClr val="002060"/>
                </a:solidFill>
              </a:rPr>
              <a:t> </a:t>
            </a:r>
            <a:r>
              <a:rPr lang="hr-HR" sz="3200" dirty="0" err="1" smtClean="0">
                <a:solidFill>
                  <a:srgbClr val="002060"/>
                </a:solidFill>
              </a:rPr>
              <a:t>engineering</a:t>
            </a:r>
            <a:r>
              <a:rPr lang="hr-HR" sz="3200" dirty="0" smtClean="0">
                <a:solidFill>
                  <a:srgbClr val="002060"/>
                </a:solidFill>
              </a:rPr>
              <a:t> materials:</a:t>
            </a:r>
          </a:p>
        </p:txBody>
      </p:sp>
      <p:graphicFrame>
        <p:nvGraphicFramePr>
          <p:cNvPr id="5" name="Content Placeholder 4"/>
          <p:cNvGraphicFramePr>
            <a:graphicFrameLocks noGrp="1"/>
          </p:cNvGraphicFramePr>
          <p:nvPr>
            <p:ph idx="1"/>
          </p:nvPr>
        </p:nvGraphicFramePr>
        <p:xfrm>
          <a:off x="428625" y="2133600"/>
          <a:ext cx="8229600" cy="3972560"/>
        </p:xfrm>
        <a:graphic>
          <a:graphicData uri="http://schemas.openxmlformats.org/drawingml/2006/table">
            <a:tbl>
              <a:tblPr firstRow="1" bandRow="1">
                <a:tableStyleId>{00A15C55-8517-42AA-B614-E9B94910E393}</a:tableStyleId>
              </a:tblPr>
              <a:tblGrid>
                <a:gridCol w="4114800"/>
                <a:gridCol w="4114800"/>
              </a:tblGrid>
              <a:tr h="308928">
                <a:tc>
                  <a:txBody>
                    <a:bodyPr/>
                    <a:lstStyle/>
                    <a:p>
                      <a:pPr algn="ctr"/>
                      <a:r>
                        <a:rPr lang="hr-HR" dirty="0" smtClean="0">
                          <a:solidFill>
                            <a:schemeClr val="tx1"/>
                          </a:solidFill>
                        </a:rPr>
                        <a:t>Material</a:t>
                      </a:r>
                      <a:endParaRPr lang="hr-H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hr-HR" dirty="0" smtClean="0">
                          <a:solidFill>
                            <a:schemeClr val="tx1"/>
                          </a:solidFill>
                        </a:rPr>
                        <a:t>Application</a:t>
                      </a:r>
                      <a:endParaRPr lang="hr-H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err="1" smtClean="0"/>
                        <a:t>Aluminium</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Foil; Aircraft; Window Frame</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Rubber</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Tyres,;</a:t>
                      </a:r>
                      <a:r>
                        <a:rPr lang="hr-HR" baseline="0" dirty="0" smtClean="0"/>
                        <a:t> Seal; Gasket</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Ceramics</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Furnace; Brick</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baseline="0" noProof="0" dirty="0" smtClean="0"/>
                        <a:t>Steel</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Section; Pipe</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Copper</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Pipe;</a:t>
                      </a:r>
                      <a:r>
                        <a:rPr lang="hr-HR" baseline="0" dirty="0" smtClean="0"/>
                        <a:t> Cables</a:t>
                      </a:r>
                      <a:endParaRPr lang="hr-H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Lead</a:t>
                      </a:r>
                      <a:endParaRPr lang="en-US" noProof="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Storage Battery;</a:t>
                      </a:r>
                      <a:r>
                        <a:rPr lang="hr-HR" baseline="0" dirty="0" smtClean="0"/>
                        <a:t> Radiation </a:t>
                      </a:r>
                      <a:r>
                        <a:rPr lang="hr-HR" baseline="0" smtClean="0"/>
                        <a:t>Protection Bullets</a:t>
                      </a:r>
                      <a:endParaRPr lang="hr-HR"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Nylon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Rope; Clothing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hr-HR" noProof="0" dirty="0" smtClean="0"/>
                        <a:t>Cast </a:t>
                      </a:r>
                      <a:r>
                        <a:rPr lang="en-US" noProof="0" dirty="0" smtClean="0"/>
                        <a:t>Iron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Engine</a:t>
                      </a:r>
                      <a:r>
                        <a:rPr lang="hr-HR" baseline="0" dirty="0" smtClean="0"/>
                        <a:t> Block; Valves</a:t>
                      </a:r>
                      <a:endParaRPr lang="hr-HR"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noProof="0" dirty="0" smtClean="0"/>
                        <a:t>Wood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dirty="0" smtClean="0"/>
                        <a:t>Furniture; Deck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088B0085-917A-4ABC-839A-CB533B2D091B}" type="slidenum">
              <a:rPr lang="en-US" smtClean="0"/>
              <a:pPr/>
              <a:t>14</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0" y="533400"/>
            <a:ext cx="3647089" cy="584775"/>
          </a:xfrm>
          <a:prstGeom prst="rect">
            <a:avLst/>
          </a:prstGeom>
        </p:spPr>
        <p:txBody>
          <a:bodyPr wrap="none">
            <a:spAutoFit/>
          </a:bodyPr>
          <a:lstStyle/>
          <a:p>
            <a:r>
              <a:rPr lang="en-US" sz="3200" b="1" dirty="0">
                <a:solidFill>
                  <a:srgbClr val="002060"/>
                </a:solidFill>
              </a:rPr>
              <a:t>MATERIALS TESTING</a:t>
            </a:r>
          </a:p>
        </p:txBody>
      </p:sp>
      <p:sp>
        <p:nvSpPr>
          <p:cNvPr id="5" name="Rectangle 4"/>
          <p:cNvSpPr/>
          <p:nvPr/>
        </p:nvSpPr>
        <p:spPr>
          <a:xfrm>
            <a:off x="609600" y="1219200"/>
            <a:ext cx="3778214" cy="523220"/>
          </a:xfrm>
          <a:prstGeom prst="rect">
            <a:avLst/>
          </a:prstGeom>
        </p:spPr>
        <p:txBody>
          <a:bodyPr wrap="none">
            <a:spAutoFit/>
          </a:bodyPr>
          <a:lstStyle/>
          <a:p>
            <a:r>
              <a:rPr lang="en-US" sz="2800" b="1" dirty="0">
                <a:solidFill>
                  <a:srgbClr val="002060"/>
                </a:solidFill>
              </a:rPr>
              <a:t>Why are metals tested ?</a:t>
            </a:r>
          </a:p>
        </p:txBody>
      </p:sp>
      <p:sp>
        <p:nvSpPr>
          <p:cNvPr id="6" name="Rectangle 5"/>
          <p:cNvSpPr/>
          <p:nvPr/>
        </p:nvSpPr>
        <p:spPr>
          <a:xfrm>
            <a:off x="609600" y="1752600"/>
            <a:ext cx="8305800" cy="3477875"/>
          </a:xfrm>
          <a:prstGeom prst="rect">
            <a:avLst/>
          </a:prstGeom>
        </p:spPr>
        <p:txBody>
          <a:bodyPr wrap="square">
            <a:spAutoFit/>
          </a:bodyPr>
          <a:lstStyle/>
          <a:p>
            <a:pPr>
              <a:buFont typeface="Arial" pitchFamily="34" charset="0"/>
              <a:buChar char="•"/>
            </a:pPr>
            <a:r>
              <a:rPr lang="en-US" sz="2000" dirty="0"/>
              <a:t>Ensure quality </a:t>
            </a:r>
          </a:p>
          <a:p>
            <a:pPr>
              <a:buFont typeface="Arial" pitchFamily="34" charset="0"/>
              <a:buChar char="•"/>
            </a:pPr>
            <a:r>
              <a:rPr lang="en-US" sz="2000" dirty="0"/>
              <a:t>Test properties</a:t>
            </a:r>
          </a:p>
          <a:p>
            <a:pPr>
              <a:buFont typeface="Arial" pitchFamily="34" charset="0"/>
              <a:buChar char="•"/>
            </a:pPr>
            <a:r>
              <a:rPr lang="en-US" sz="2000" dirty="0"/>
              <a:t>Prevent failure in use</a:t>
            </a:r>
          </a:p>
          <a:p>
            <a:pPr>
              <a:buFont typeface="Arial" pitchFamily="34" charset="0"/>
              <a:buChar char="•"/>
            </a:pPr>
            <a:r>
              <a:rPr lang="en-US" sz="2000" dirty="0"/>
              <a:t>Make informed choices in using materials </a:t>
            </a:r>
          </a:p>
          <a:p>
            <a:endParaRPr lang="en-US" sz="2000" dirty="0"/>
          </a:p>
          <a:p>
            <a:r>
              <a:rPr lang="en-US" sz="2000" b="1" dirty="0" smtClean="0"/>
              <a:t>Factor </a:t>
            </a:r>
            <a:r>
              <a:rPr lang="en-US" sz="2000" b="1" dirty="0"/>
              <a:t>of Safety </a:t>
            </a:r>
            <a:r>
              <a:rPr lang="en-US" sz="2000" dirty="0"/>
              <a:t>is the ratio comparing the actual stress on a material and the safe useable stress</a:t>
            </a:r>
            <a:r>
              <a:rPr lang="en-US" sz="2000" dirty="0" smtClean="0"/>
              <a:t>.</a:t>
            </a:r>
          </a:p>
          <a:p>
            <a:r>
              <a:rPr lang="en-US" sz="2000" dirty="0" smtClean="0"/>
              <a:t>Factor of Safety describes the structural capacity of a system beyond the expected loads or actual loads (The safety factor is how much the designed part actually will be able to withstand )</a:t>
            </a:r>
          </a:p>
          <a:p>
            <a:endParaRPr lang="en-US" sz="2000" dirty="0"/>
          </a:p>
        </p:txBody>
      </p:sp>
      <p:sp>
        <p:nvSpPr>
          <p:cNvPr id="133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317" name="Object 5"/>
          <p:cNvGraphicFramePr>
            <a:graphicFrameLocks noChangeAspect="1"/>
          </p:cNvGraphicFramePr>
          <p:nvPr/>
        </p:nvGraphicFramePr>
        <p:xfrm>
          <a:off x="685800" y="5105400"/>
          <a:ext cx="4495800" cy="824769"/>
        </p:xfrm>
        <a:graphic>
          <a:graphicData uri="http://schemas.openxmlformats.org/presentationml/2006/ole">
            <p:oleObj spid="_x0000_s13317" name="Equation" r:id="rId3" imgW="2654280" imgH="482400" progId="Equation.3">
              <p:embed/>
            </p:oleObj>
          </a:graphicData>
        </a:graphic>
      </p:graphicFrame>
      <p:sp>
        <p:nvSpPr>
          <p:cNvPr id="7" name="Slide Number Placeholder 6"/>
          <p:cNvSpPr>
            <a:spLocks noGrp="1"/>
          </p:cNvSpPr>
          <p:nvPr>
            <p:ph type="sldNum" sz="quarter" idx="12"/>
          </p:nvPr>
        </p:nvSpPr>
        <p:spPr/>
        <p:txBody>
          <a:bodyPr/>
          <a:lstStyle/>
          <a:p>
            <a:fld id="{088B0085-917A-4ABC-839A-CB533B2D091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2932149" cy="523220"/>
          </a:xfrm>
          <a:prstGeom prst="rect">
            <a:avLst/>
          </a:prstGeom>
        </p:spPr>
        <p:txBody>
          <a:bodyPr wrap="none">
            <a:spAutoFit/>
          </a:bodyPr>
          <a:lstStyle/>
          <a:p>
            <a:r>
              <a:rPr lang="en-US" sz="2800" b="1" dirty="0">
                <a:solidFill>
                  <a:srgbClr val="002060"/>
                </a:solidFill>
              </a:rPr>
              <a:t>Two forms of </a:t>
            </a:r>
            <a:r>
              <a:rPr lang="en-US" sz="2800" b="1" dirty="0" smtClean="0">
                <a:solidFill>
                  <a:srgbClr val="002060"/>
                </a:solidFill>
              </a:rPr>
              <a:t>tests</a:t>
            </a:r>
            <a:endParaRPr lang="en-US" sz="2800" b="1" dirty="0">
              <a:solidFill>
                <a:srgbClr val="002060"/>
              </a:solidFill>
            </a:endParaRPr>
          </a:p>
        </p:txBody>
      </p:sp>
      <p:sp>
        <p:nvSpPr>
          <p:cNvPr id="3" name="Rectangle 3"/>
          <p:cNvSpPr txBox="1">
            <a:spLocks noChangeArrowheads="1"/>
          </p:cNvSpPr>
          <p:nvPr/>
        </p:nvSpPr>
        <p:spPr>
          <a:xfrm>
            <a:off x="304800" y="762000"/>
            <a:ext cx="8229600" cy="4411662"/>
          </a:xfrm>
          <a:prstGeom prst="rect">
            <a:avLst/>
          </a:prstGeom>
        </p:spPr>
        <p:txBody>
          <a:bodyPr/>
          <a:lstStyle/>
          <a:p>
            <a:pPr marL="342900" indent="-342900" algn="just">
              <a:spcBef>
                <a:spcPct val="20000"/>
              </a:spcBef>
              <a:buFont typeface="Arial" pitchFamily="34" charset="0"/>
              <a:buChar char="•"/>
            </a:pPr>
            <a:r>
              <a:rPr lang="en-US" sz="2400" b="1" dirty="0" smtClean="0"/>
              <a:t>Destructive tests</a:t>
            </a:r>
            <a:r>
              <a:rPr lang="en-US" sz="2400" dirty="0" smtClean="0"/>
              <a:t> (</a:t>
            </a:r>
            <a:r>
              <a:rPr lang="en-US" sz="2400" b="1" dirty="0" smtClean="0"/>
              <a:t>DT</a:t>
            </a:r>
            <a:r>
              <a:rPr lang="en-US" sz="2400" dirty="0" smtClean="0"/>
              <a:t>)</a:t>
            </a:r>
            <a:r>
              <a:rPr lang="en-US" sz="2400" b="1" dirty="0" smtClean="0"/>
              <a:t> is called mechanical </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tests</a:t>
            </a:r>
            <a:r>
              <a:rPr lang="en-US" sz="2400" noProof="0" dirty="0" smtClean="0"/>
              <a:t>. It</a:t>
            </a:r>
            <a:r>
              <a:rPr kumimoji="0" lang="en-US" sz="2400" b="1" i="0" u="none" strike="noStrike" kern="1200" cap="none" spc="0" normalizeH="0" noProof="0" dirty="0" smtClean="0">
                <a:ln>
                  <a:noFill/>
                </a:ln>
                <a:solidFill>
                  <a:schemeClr val="tx1"/>
                </a:solidFill>
                <a:effectLst/>
                <a:uLnTx/>
                <a:uFillTx/>
                <a:latin typeface="+mn-lt"/>
                <a:ea typeface="+mn-ea"/>
                <a:cs typeface="+mn-cs"/>
              </a:rPr>
              <a:t> </a:t>
            </a:r>
            <a:r>
              <a:rPr lang="en-US" sz="2400" dirty="0" smtClean="0"/>
              <a:t>requires destroying the specimen in order to measure the property. Often requires a specially prepared specimen. </a:t>
            </a:r>
            <a:r>
              <a:rPr lang="en-US" sz="2400" i="1" dirty="0" smtClean="0"/>
              <a:t>(e.g. Tensile test). </a:t>
            </a:r>
          </a:p>
          <a:p>
            <a:pPr>
              <a:lnSpc>
                <a:spcPct val="80000"/>
              </a:lnSpc>
            </a:pPr>
            <a:r>
              <a:rPr lang="en-US" sz="2400" dirty="0" smtClean="0">
                <a:solidFill>
                  <a:schemeClr val="accent2"/>
                </a:solidFill>
              </a:rPr>
              <a:t>	</a:t>
            </a:r>
          </a:p>
          <a:p>
            <a:pPr algn="just"/>
            <a:r>
              <a:rPr kumimoji="0" lang="en-US" sz="2400" b="1" i="0" u="none" strike="noStrike" cap="none" spc="0" normalizeH="0" baseline="0" noProof="0" dirty="0" smtClean="0">
                <a:ln>
                  <a:noFill/>
                </a:ln>
                <a:effectLst/>
                <a:uLnTx/>
                <a:uFillTx/>
              </a:rPr>
              <a:t> </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Non-destructive tests </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NDT</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lang="en-US" sz="2400" dirty="0" smtClean="0"/>
              <a:t>measures attributes of the specimen without damaging it. Does not normally need a prepared specimen. Typically used to find flaws inside a part. </a:t>
            </a:r>
          </a:p>
          <a:p>
            <a:r>
              <a:rPr lang="en-US" sz="2400" i="1" dirty="0" smtClean="0"/>
              <a:t>(e.g. X-ray, Ultrasound) .</a:t>
            </a:r>
          </a:p>
          <a:p>
            <a:endParaRPr lang="en-US" sz="2400" dirty="0" smtClean="0"/>
          </a:p>
        </p:txBody>
      </p:sp>
      <p:pic>
        <p:nvPicPr>
          <p:cNvPr id="4" name="Picture 2"/>
          <p:cNvPicPr>
            <a:picLocks noChangeAspect="1" noChangeArrowheads="1"/>
          </p:cNvPicPr>
          <p:nvPr/>
        </p:nvPicPr>
        <p:blipFill>
          <a:blip r:embed="rId2" cstate="print"/>
          <a:srcRect r="7143"/>
          <a:stretch>
            <a:fillRect/>
          </a:stretch>
        </p:blipFill>
        <p:spPr bwMode="auto">
          <a:xfrm>
            <a:off x="762000" y="4191000"/>
            <a:ext cx="2590800" cy="198120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4343400" y="3886200"/>
            <a:ext cx="4191000" cy="2362200"/>
          </a:xfrm>
          <a:prstGeom prst="rect">
            <a:avLst/>
          </a:prstGeom>
          <a:noFill/>
          <a:ln w="9525">
            <a:noFill/>
            <a:miter lim="800000"/>
            <a:headEnd/>
            <a:tailEnd/>
          </a:ln>
        </p:spPr>
      </p:pic>
      <p:sp>
        <p:nvSpPr>
          <p:cNvPr id="6" name="Rectangle 5"/>
          <p:cNvSpPr/>
          <p:nvPr/>
        </p:nvSpPr>
        <p:spPr>
          <a:xfrm>
            <a:off x="5105400" y="6019800"/>
            <a:ext cx="3124200" cy="646331"/>
          </a:xfrm>
          <a:prstGeom prst="rect">
            <a:avLst/>
          </a:prstGeom>
        </p:spPr>
        <p:txBody>
          <a:bodyPr wrap="square">
            <a:spAutoFit/>
          </a:bodyPr>
          <a:lstStyle/>
          <a:p>
            <a:endParaRPr lang="en-US" dirty="0"/>
          </a:p>
          <a:p>
            <a:r>
              <a:rPr lang="en-US" i="1" dirty="0"/>
              <a:t>Ultrasonic Weld Inspection: </a:t>
            </a:r>
            <a:endParaRPr lang="en-US" dirty="0"/>
          </a:p>
        </p:txBody>
      </p:sp>
      <p:sp>
        <p:nvSpPr>
          <p:cNvPr id="7" name="Rectangle 6"/>
          <p:cNvSpPr/>
          <p:nvPr/>
        </p:nvSpPr>
        <p:spPr>
          <a:xfrm>
            <a:off x="762000" y="6019800"/>
            <a:ext cx="2514600" cy="646331"/>
          </a:xfrm>
          <a:prstGeom prst="rect">
            <a:avLst/>
          </a:prstGeom>
        </p:spPr>
        <p:txBody>
          <a:bodyPr wrap="square">
            <a:spAutoFit/>
          </a:bodyPr>
          <a:lstStyle/>
          <a:p>
            <a:endParaRPr lang="en-US" dirty="0"/>
          </a:p>
          <a:p>
            <a:r>
              <a:rPr lang="en-US" i="1" dirty="0"/>
              <a:t>Tensile Test specimens </a:t>
            </a:r>
            <a:endParaRPr lang="en-US" dirty="0"/>
          </a:p>
        </p:txBody>
      </p:sp>
      <p:sp>
        <p:nvSpPr>
          <p:cNvPr id="8" name="Slide Number Placeholder 7"/>
          <p:cNvSpPr>
            <a:spLocks noGrp="1"/>
          </p:cNvSpPr>
          <p:nvPr>
            <p:ph type="sldNum" sz="quarter" idx="12"/>
          </p:nvPr>
        </p:nvSpPr>
        <p:spPr/>
        <p:txBody>
          <a:bodyPr/>
          <a:lstStyle/>
          <a:p>
            <a:fld id="{088B0085-917A-4ABC-839A-CB533B2D091B}"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1"/>
          <p:cNvSpPr>
            <a:spLocks noGrp="1"/>
          </p:cNvSpPr>
          <p:nvPr>
            <p:ph type="sldNum" sz="quarter" idx="10"/>
          </p:nvPr>
        </p:nvSpPr>
        <p:spPr>
          <a:noFill/>
        </p:spPr>
        <p:txBody>
          <a:bodyPr/>
          <a:lstStyle/>
          <a:p>
            <a:fld id="{3E8DA11A-ABB8-4CDD-81CD-AE9D42189480}" type="slidenum">
              <a:rPr lang="en-US">
                <a:latin typeface="Times New Roman" pitchFamily="18" charset="0"/>
              </a:rPr>
              <a:pPr/>
              <a:t>4</a:t>
            </a:fld>
            <a:endParaRPr lang="en-US">
              <a:latin typeface="Times New Roman" pitchFamily="18" charset="0"/>
            </a:endParaRPr>
          </a:p>
        </p:txBody>
      </p:sp>
      <p:sp>
        <p:nvSpPr>
          <p:cNvPr id="6147" name="Text Box 1028"/>
          <p:cNvSpPr txBox="1">
            <a:spLocks noChangeArrowheads="1"/>
          </p:cNvSpPr>
          <p:nvPr/>
        </p:nvSpPr>
        <p:spPr bwMode="auto">
          <a:xfrm>
            <a:off x="0" y="285750"/>
            <a:ext cx="9144000" cy="461665"/>
          </a:xfrm>
          <a:prstGeom prst="rect">
            <a:avLst/>
          </a:prstGeom>
          <a:noFill/>
          <a:ln w="9525">
            <a:noFill/>
            <a:miter lim="800000"/>
            <a:headEnd/>
            <a:tailEnd/>
          </a:ln>
        </p:spPr>
        <p:txBody>
          <a:bodyPr>
            <a:spAutoFit/>
          </a:bodyPr>
          <a:lstStyle/>
          <a:p>
            <a:pPr algn="ctr"/>
            <a:r>
              <a:rPr lang="en-US" sz="2400" b="1" dirty="0">
                <a:solidFill>
                  <a:schemeClr val="accent2"/>
                </a:solidFill>
              </a:rPr>
              <a:t>Types of Loading</a:t>
            </a:r>
          </a:p>
        </p:txBody>
      </p:sp>
      <p:pic>
        <p:nvPicPr>
          <p:cNvPr id="6148" name="Picture 1044" descr="D:\Callister\ProblemsAndFigJPEG\ch06\f6_01.jpg"/>
          <p:cNvPicPr>
            <a:picLocks noChangeAspect="1" noChangeArrowheads="1"/>
          </p:cNvPicPr>
          <p:nvPr/>
        </p:nvPicPr>
        <p:blipFill>
          <a:blip r:embed="rId3" cstate="print"/>
          <a:srcRect l="22420" r="22993" b="54408"/>
          <a:stretch>
            <a:fillRect/>
          </a:stretch>
        </p:blipFill>
        <p:spPr bwMode="auto">
          <a:xfrm>
            <a:off x="508000" y="685801"/>
            <a:ext cx="7797800" cy="2514599"/>
          </a:xfrm>
          <a:prstGeom prst="rect">
            <a:avLst/>
          </a:prstGeom>
          <a:noFill/>
          <a:ln w="9525">
            <a:noFill/>
            <a:miter lim="800000"/>
            <a:headEnd/>
            <a:tailEnd/>
          </a:ln>
        </p:spPr>
      </p:pic>
      <p:sp>
        <p:nvSpPr>
          <p:cNvPr id="6149" name="Text Box 1047"/>
          <p:cNvSpPr txBox="1">
            <a:spLocks noChangeArrowheads="1"/>
          </p:cNvSpPr>
          <p:nvPr/>
        </p:nvSpPr>
        <p:spPr bwMode="auto">
          <a:xfrm>
            <a:off x="406400" y="742950"/>
            <a:ext cx="1422400" cy="369332"/>
          </a:xfrm>
          <a:prstGeom prst="rect">
            <a:avLst/>
          </a:prstGeom>
          <a:solidFill>
            <a:schemeClr val="bg1"/>
          </a:solidFill>
          <a:ln w="28575">
            <a:solidFill>
              <a:schemeClr val="tx1"/>
            </a:solidFill>
            <a:miter lim="800000"/>
            <a:headEnd/>
            <a:tailEnd/>
          </a:ln>
        </p:spPr>
        <p:txBody>
          <a:bodyPr>
            <a:spAutoFit/>
          </a:bodyPr>
          <a:lstStyle/>
          <a:p>
            <a:pPr algn="ctr" eaLnBrk="0" hangingPunct="0">
              <a:spcBef>
                <a:spcPct val="50000"/>
              </a:spcBef>
            </a:pPr>
            <a:r>
              <a:rPr lang="en-US" b="1">
                <a:solidFill>
                  <a:srgbClr val="FF0000"/>
                </a:solidFill>
              </a:rPr>
              <a:t>Tensile</a:t>
            </a:r>
          </a:p>
        </p:txBody>
      </p:sp>
      <p:sp>
        <p:nvSpPr>
          <p:cNvPr id="6150" name="Text Box 1048"/>
          <p:cNvSpPr txBox="1">
            <a:spLocks noChangeArrowheads="1"/>
          </p:cNvSpPr>
          <p:nvPr/>
        </p:nvSpPr>
        <p:spPr bwMode="auto">
          <a:xfrm>
            <a:off x="3733800" y="838200"/>
            <a:ext cx="2540000" cy="369332"/>
          </a:xfrm>
          <a:prstGeom prst="rect">
            <a:avLst/>
          </a:prstGeom>
          <a:solidFill>
            <a:schemeClr val="bg1"/>
          </a:solidFill>
          <a:ln w="28575">
            <a:solidFill>
              <a:schemeClr val="tx1"/>
            </a:solidFill>
            <a:miter lim="800000"/>
            <a:headEnd/>
            <a:tailEnd/>
          </a:ln>
        </p:spPr>
        <p:txBody>
          <a:bodyPr>
            <a:spAutoFit/>
          </a:bodyPr>
          <a:lstStyle/>
          <a:p>
            <a:pPr algn="ctr" eaLnBrk="0" hangingPunct="0">
              <a:spcBef>
                <a:spcPct val="50000"/>
              </a:spcBef>
            </a:pPr>
            <a:r>
              <a:rPr lang="en-US" b="1" dirty="0">
                <a:solidFill>
                  <a:srgbClr val="FF0000"/>
                </a:solidFill>
              </a:rPr>
              <a:t>Compressive</a:t>
            </a:r>
            <a:endParaRPr lang="en-US" dirty="0">
              <a:solidFill>
                <a:srgbClr val="FF0000"/>
              </a:solidFill>
            </a:endParaRPr>
          </a:p>
        </p:txBody>
      </p:sp>
      <p:pic>
        <p:nvPicPr>
          <p:cNvPr id="6151" name="Picture 1051" descr="D:\Callister\ProblemsAndFigJPEG\ch06\f6_01.jpg"/>
          <p:cNvPicPr>
            <a:picLocks noChangeAspect="1" noChangeArrowheads="1"/>
          </p:cNvPicPr>
          <p:nvPr/>
        </p:nvPicPr>
        <p:blipFill>
          <a:blip r:embed="rId3" cstate="print"/>
          <a:srcRect l="22420" t="50055" b="3627"/>
          <a:stretch>
            <a:fillRect/>
          </a:stretch>
        </p:blipFill>
        <p:spPr bwMode="auto">
          <a:xfrm>
            <a:off x="457200" y="3048000"/>
            <a:ext cx="8686800" cy="2158604"/>
          </a:xfrm>
          <a:prstGeom prst="rect">
            <a:avLst/>
          </a:prstGeom>
          <a:noFill/>
          <a:ln w="9525">
            <a:noFill/>
            <a:miter lim="800000"/>
            <a:headEnd/>
            <a:tailEnd/>
          </a:ln>
        </p:spPr>
      </p:pic>
      <p:sp>
        <p:nvSpPr>
          <p:cNvPr id="6152" name="Text Box 1052"/>
          <p:cNvSpPr txBox="1">
            <a:spLocks noChangeArrowheads="1"/>
          </p:cNvSpPr>
          <p:nvPr/>
        </p:nvSpPr>
        <p:spPr bwMode="auto">
          <a:xfrm>
            <a:off x="406400" y="3943350"/>
            <a:ext cx="1219200" cy="369332"/>
          </a:xfrm>
          <a:prstGeom prst="rect">
            <a:avLst/>
          </a:prstGeom>
          <a:solidFill>
            <a:schemeClr val="bg1"/>
          </a:solidFill>
          <a:ln w="28575">
            <a:solidFill>
              <a:schemeClr val="tx1"/>
            </a:solidFill>
            <a:miter lim="800000"/>
            <a:headEnd/>
            <a:tailEnd/>
          </a:ln>
        </p:spPr>
        <p:txBody>
          <a:bodyPr>
            <a:spAutoFit/>
          </a:bodyPr>
          <a:lstStyle/>
          <a:p>
            <a:pPr algn="ctr" eaLnBrk="0" hangingPunct="0">
              <a:spcBef>
                <a:spcPct val="50000"/>
              </a:spcBef>
            </a:pPr>
            <a:r>
              <a:rPr lang="en-US" b="1">
                <a:solidFill>
                  <a:srgbClr val="FF0000"/>
                </a:solidFill>
              </a:rPr>
              <a:t>Shear</a:t>
            </a:r>
            <a:endParaRPr lang="en-US">
              <a:solidFill>
                <a:srgbClr val="FF0000"/>
              </a:solidFill>
            </a:endParaRPr>
          </a:p>
        </p:txBody>
      </p:sp>
      <p:sp>
        <p:nvSpPr>
          <p:cNvPr id="6153" name="Text Box 1053"/>
          <p:cNvSpPr txBox="1">
            <a:spLocks noChangeArrowheads="1"/>
          </p:cNvSpPr>
          <p:nvPr/>
        </p:nvSpPr>
        <p:spPr bwMode="auto">
          <a:xfrm>
            <a:off x="3962400" y="4400550"/>
            <a:ext cx="1625600" cy="369332"/>
          </a:xfrm>
          <a:prstGeom prst="rect">
            <a:avLst/>
          </a:prstGeom>
          <a:solidFill>
            <a:schemeClr val="bg1"/>
          </a:solidFill>
          <a:ln w="28575">
            <a:solidFill>
              <a:schemeClr val="tx1"/>
            </a:solidFill>
            <a:miter lim="800000"/>
            <a:headEnd/>
            <a:tailEnd/>
          </a:ln>
        </p:spPr>
        <p:txBody>
          <a:bodyPr>
            <a:spAutoFit/>
          </a:bodyPr>
          <a:lstStyle/>
          <a:p>
            <a:pPr algn="ctr" eaLnBrk="0" hangingPunct="0">
              <a:spcBef>
                <a:spcPct val="50000"/>
              </a:spcBef>
            </a:pPr>
            <a:r>
              <a:rPr lang="en-US" b="1">
                <a:solidFill>
                  <a:srgbClr val="FF0000"/>
                </a:solidFill>
              </a:rPr>
              <a:t>Torsion</a:t>
            </a:r>
            <a:endParaRPr lang="en-US">
              <a:solidFill>
                <a:srgbClr val="FF0000"/>
              </a:solidFill>
            </a:endParaRPr>
          </a:p>
        </p:txBody>
      </p:sp>
      <p:sp>
        <p:nvSpPr>
          <p:cNvPr id="11" name="Text Box 1053"/>
          <p:cNvSpPr txBox="1">
            <a:spLocks noChangeArrowheads="1"/>
          </p:cNvSpPr>
          <p:nvPr/>
        </p:nvSpPr>
        <p:spPr bwMode="auto">
          <a:xfrm>
            <a:off x="1371600" y="5562600"/>
            <a:ext cx="1625600" cy="369332"/>
          </a:xfrm>
          <a:prstGeom prst="rect">
            <a:avLst/>
          </a:prstGeom>
          <a:solidFill>
            <a:schemeClr val="bg1"/>
          </a:solidFill>
          <a:ln w="28575">
            <a:solidFill>
              <a:schemeClr val="tx1"/>
            </a:solidFill>
            <a:miter lim="800000"/>
            <a:headEnd/>
            <a:tailEnd/>
          </a:ln>
        </p:spPr>
        <p:txBody>
          <a:bodyPr>
            <a:spAutoFit/>
          </a:bodyPr>
          <a:lstStyle/>
          <a:p>
            <a:pPr algn="ctr" eaLnBrk="0" hangingPunct="0">
              <a:spcBef>
                <a:spcPct val="50000"/>
              </a:spcBef>
            </a:pPr>
            <a:r>
              <a:rPr lang="en-US" b="1" dirty="0" smtClean="0">
                <a:solidFill>
                  <a:srgbClr val="FF0000"/>
                </a:solidFill>
              </a:rPr>
              <a:t>Bending</a:t>
            </a:r>
            <a:endParaRPr lang="en-US" dirty="0">
              <a:solidFill>
                <a:srgbClr val="FF0000"/>
              </a:solidFill>
            </a:endParaRPr>
          </a:p>
        </p:txBody>
      </p:sp>
      <p:pic>
        <p:nvPicPr>
          <p:cNvPr id="12" name="Picture 2" descr="D:\flex_test_3_pt_load.gif"/>
          <p:cNvPicPr>
            <a:picLocks noChangeAspect="1" noChangeArrowheads="1"/>
          </p:cNvPicPr>
          <p:nvPr/>
        </p:nvPicPr>
        <p:blipFill>
          <a:blip r:embed="rId4" cstate="print"/>
          <a:srcRect/>
          <a:stretch>
            <a:fillRect/>
          </a:stretch>
        </p:blipFill>
        <p:spPr bwMode="auto">
          <a:xfrm>
            <a:off x="3048000" y="5334000"/>
            <a:ext cx="2971800" cy="1262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8600" y="838200"/>
            <a:ext cx="8610600" cy="4495800"/>
          </a:xfrm>
          <a:prstGeom prst="rect">
            <a:avLst/>
          </a:prstGeom>
        </p:spPr>
        <p:txBody>
          <a:bodyPr/>
          <a:lstStyle/>
          <a:p>
            <a:pPr marL="342900" lvl="0" indent="-342900" algn="just">
              <a:spcBef>
                <a:spcPct val="20000"/>
              </a:spcBef>
              <a:buFont typeface="Arial" pitchFamily="34" charset="0"/>
              <a:buChar char="•"/>
              <a:defRPr/>
            </a:pPr>
            <a:r>
              <a:rPr lang="en-US" sz="2000" b="1" dirty="0"/>
              <a:t>Compressive stress </a:t>
            </a:r>
            <a:r>
              <a:rPr lang="en-US" sz="2000" dirty="0"/>
              <a:t>is the stress applied to materials resulting in their compaction (decrease of </a:t>
            </a:r>
            <a:r>
              <a:rPr lang="en-US" sz="2000" dirty="0" smtClean="0"/>
              <a:t>length). Usually </a:t>
            </a:r>
            <a:r>
              <a:rPr lang="en-US" sz="2000" dirty="0"/>
              <a:t>compressive stress is applied to bars,</a:t>
            </a:r>
            <a:r>
              <a:rPr lang="hr-HR" sz="2000" dirty="0"/>
              <a:t> </a:t>
            </a:r>
            <a:r>
              <a:rPr lang="en-US" sz="2000" dirty="0"/>
              <a:t>columns, etc. </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Tensile stress</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is the stress state leading to expansion (length of a material tends to increase). In the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uniaxial</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manner of tension, tensile stress is induced by pulling forces across a bar, specimen</a:t>
            </a:r>
            <a:r>
              <a:rPr kumimoji="0" lang="hr-HR"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etc. </a:t>
            </a:r>
          </a:p>
          <a:p>
            <a:pPr marL="342900" lvl="0" indent="-342900">
              <a:spcBef>
                <a:spcPct val="20000"/>
              </a:spcBef>
              <a:buFont typeface="Arial" pitchFamily="34" charset="0"/>
              <a:buChar char="•"/>
            </a:pPr>
            <a:r>
              <a:rPr lang="en-US" sz="2000" b="1" dirty="0" smtClean="0"/>
              <a:t>Shear stress</a:t>
            </a:r>
            <a:r>
              <a:rPr lang="en-US" sz="2000" dirty="0" smtClean="0"/>
              <a:t>: is a force that causes layers or parts to slide upon each other in opposite directions.</a:t>
            </a:r>
          </a:p>
          <a:p>
            <a:pPr marL="342900" lvl="0" indent="-342900" algn="just">
              <a:spcBef>
                <a:spcPct val="20000"/>
              </a:spcBef>
              <a:buFont typeface="Arial" pitchFamily="34" charset="0"/>
              <a:buChar char="•"/>
            </a:pPr>
            <a:r>
              <a:rPr lang="hr-HR" sz="2000" b="1" dirty="0" smtClean="0"/>
              <a:t>Torsion</a:t>
            </a:r>
            <a:r>
              <a:rPr lang="en-US" sz="2000" b="1" dirty="0" smtClean="0"/>
              <a:t> </a:t>
            </a:r>
            <a:r>
              <a:rPr lang="en-US" sz="2000" dirty="0" smtClean="0"/>
              <a:t>the stress which resists a force tending to twist the material (e.g. axle, screw, etc.)</a:t>
            </a:r>
          </a:p>
          <a:p>
            <a:pPr marL="342900" indent="-342900" algn="just">
              <a:spcBef>
                <a:spcPct val="20000"/>
              </a:spcBef>
              <a:buFont typeface="Arial" pitchFamily="34" charset="0"/>
              <a:buChar char="•"/>
            </a:pPr>
            <a:r>
              <a:rPr lang="en-US" sz="2000" b="1" dirty="0" smtClean="0"/>
              <a:t>Bending stress</a:t>
            </a:r>
            <a:r>
              <a:rPr lang="en-US" sz="2000" dirty="0" smtClean="0"/>
              <a:t> occurs when the force applied tends to pull a horizontal bar out of its straight line</a:t>
            </a:r>
            <a:r>
              <a:rPr lang="hr-HR" sz="2000" dirty="0" smtClean="0"/>
              <a:t>.</a:t>
            </a:r>
            <a:endParaRPr lang="en-US" sz="2000" dirty="0" smtClean="0"/>
          </a:p>
          <a:p>
            <a:pPr marL="342900" lvl="0" indent="-342900" algn="just">
              <a:spcBef>
                <a:spcPct val="20000"/>
              </a:spcBef>
              <a:buFont typeface="Arial" pitchFamily="34" charset="0"/>
              <a:buChar char="•"/>
            </a:pPr>
            <a:endParaRPr lang="en-US" sz="2000" dirty="0" smtClean="0"/>
          </a:p>
          <a:p>
            <a:pPr marL="342900" indent="-342900" algn="just">
              <a:spcBef>
                <a:spcPct val="20000"/>
              </a:spcBef>
              <a:buFont typeface="Arial" pitchFamily="34" charset="0"/>
              <a:buChar char="•"/>
            </a:pPr>
            <a:endParaRPr lang="en-US" sz="2000" dirty="0" smtClean="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342900" indent="-342900" algn="just">
              <a:spcBef>
                <a:spcPct val="20000"/>
              </a:spcBef>
              <a:buFont typeface="Arial" pitchFamily="34" charset="0"/>
              <a:buChar char="•"/>
            </a:pPr>
            <a:endParaRPr lang="en-US" sz="2000" dirty="0"/>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hr-HR"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hr-HR"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hr-HR"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Rectangle 6"/>
          <p:cNvSpPr/>
          <p:nvPr/>
        </p:nvSpPr>
        <p:spPr>
          <a:xfrm>
            <a:off x="228600" y="0"/>
            <a:ext cx="2332177" cy="461665"/>
          </a:xfrm>
          <a:prstGeom prst="rect">
            <a:avLst/>
          </a:prstGeom>
        </p:spPr>
        <p:txBody>
          <a:bodyPr wrap="none">
            <a:spAutoFit/>
          </a:bodyPr>
          <a:lstStyle/>
          <a:p>
            <a:r>
              <a:rPr lang="hr-HR" sz="2400" b="1" dirty="0" smtClean="0">
                <a:solidFill>
                  <a:srgbClr val="C00000"/>
                </a:solidFill>
              </a:rPr>
              <a:t>Types of stresses</a:t>
            </a:r>
            <a:endParaRPr lang="en-US" sz="2400" dirty="0">
              <a:solidFill>
                <a:srgbClr val="C00000"/>
              </a:solidFill>
            </a:endParaRPr>
          </a:p>
        </p:txBody>
      </p:sp>
      <p:sp>
        <p:nvSpPr>
          <p:cNvPr id="5" name="Slide Number Placeholder 4"/>
          <p:cNvSpPr>
            <a:spLocks noGrp="1"/>
          </p:cNvSpPr>
          <p:nvPr>
            <p:ph type="sldNum" sz="quarter" idx="12"/>
          </p:nvPr>
        </p:nvSpPr>
        <p:spPr/>
        <p:txBody>
          <a:bodyPr/>
          <a:lstStyle/>
          <a:p>
            <a:fld id="{088B0085-917A-4ABC-839A-CB533B2D091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8600" y="838200"/>
            <a:ext cx="4267200" cy="3505200"/>
          </a:xfrm>
          <a:prstGeom prst="rect">
            <a:avLst/>
          </a:prstGeom>
        </p:spPr>
        <p:txBody>
          <a:bodyPr/>
          <a:lstStyle/>
          <a:p>
            <a:pPr marL="342900" indent="-342900">
              <a:spcBef>
                <a:spcPct val="20000"/>
              </a:spcBef>
              <a:buFont typeface="Arial" pitchFamily="34" charset="0"/>
              <a:buChar char="•"/>
            </a:pPr>
            <a:r>
              <a:rPr lang="en-US" sz="2400" dirty="0" smtClean="0"/>
              <a:t>Tensile testing</a:t>
            </a:r>
          </a:p>
          <a:p>
            <a:pPr marL="342900" lvl="0" indent="-342900">
              <a:spcBef>
                <a:spcPct val="20000"/>
              </a:spcBef>
              <a:buFont typeface="Arial" pitchFamily="34" charset="0"/>
              <a:buChar char="•"/>
            </a:pPr>
            <a:r>
              <a:rPr lang="en-US" sz="2400" dirty="0" smtClean="0"/>
              <a:t>Compression testing</a:t>
            </a:r>
          </a:p>
          <a:p>
            <a:pPr marL="342900" lvl="0" indent="-342900">
              <a:spcBef>
                <a:spcPct val="20000"/>
              </a:spcBef>
              <a:buFont typeface="Arial" pitchFamily="34" charset="0"/>
              <a:buChar char="•"/>
            </a:pPr>
            <a:r>
              <a:rPr lang="en-US" sz="2400" dirty="0" smtClean="0"/>
              <a:t> Torsion testing</a:t>
            </a:r>
          </a:p>
          <a:p>
            <a:pPr marL="342900" indent="-342900">
              <a:spcBef>
                <a:spcPct val="20000"/>
              </a:spcBef>
              <a:buFont typeface="Arial" pitchFamily="34" charset="0"/>
              <a:buChar char="•"/>
            </a:pPr>
            <a:r>
              <a:rPr lang="en-US" sz="2400" dirty="0" smtClean="0"/>
              <a:t>Hardness testing</a:t>
            </a:r>
          </a:p>
          <a:p>
            <a:pPr marL="342900" lvl="0" indent="-342900">
              <a:spcBef>
                <a:spcPct val="20000"/>
              </a:spcBef>
              <a:buFont typeface="Arial" pitchFamily="34" charset="0"/>
              <a:buChar char="•"/>
            </a:pPr>
            <a:r>
              <a:rPr lang="en-US" sz="2400" dirty="0" smtClean="0"/>
              <a:t>Bending testing  </a:t>
            </a:r>
          </a:p>
          <a:p>
            <a:pPr marL="342900" indent="-342900">
              <a:spcBef>
                <a:spcPct val="20000"/>
              </a:spcBef>
              <a:buFont typeface="Arial" pitchFamily="34" charset="0"/>
              <a:buChar char="•"/>
            </a:pPr>
            <a:r>
              <a:rPr lang="en-US" sz="2400" dirty="0" smtClean="0"/>
              <a:t>Impact testing </a:t>
            </a:r>
          </a:p>
          <a:p>
            <a:pPr marL="342900" lvl="0" indent="-342900">
              <a:spcBef>
                <a:spcPct val="20000"/>
              </a:spcBef>
              <a:buFont typeface="Arial" pitchFamily="34" charset="0"/>
              <a:buChar char="•"/>
            </a:pPr>
            <a:r>
              <a:rPr lang="en-US" sz="2400" dirty="0" smtClean="0"/>
              <a:t>Creep</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testing</a:t>
            </a:r>
          </a:p>
          <a:p>
            <a:pPr marL="342900" lvl="0" indent="-342900">
              <a:spcBef>
                <a:spcPct val="20000"/>
              </a:spcBef>
              <a:buFont typeface="Arial" pitchFamily="34" charset="0"/>
              <a:buChar char="•"/>
            </a:pPr>
            <a:r>
              <a:rPr lang="en-US" sz="2400" dirty="0" smtClean="0"/>
              <a:t>Fatigue testing </a:t>
            </a:r>
          </a:p>
          <a:p>
            <a:pPr marL="342900" lvl="0" indent="-342900">
              <a:spcBef>
                <a:spcPct val="20000"/>
              </a:spcBef>
              <a:buFont typeface="Arial" pitchFamily="34" charset="0"/>
              <a:buChar char="•"/>
            </a:pPr>
            <a:r>
              <a:rPr lang="en-US" sz="2400" dirty="0" smtClean="0"/>
              <a:t>Other mechanical tests</a:t>
            </a:r>
            <a:endParaRPr kumimoji="0" lang="en-US" sz="2400" i="0" u="none" strike="noStrike" kern="1200" cap="none" spc="0" normalizeH="0" baseline="0" noProof="0" dirty="0">
              <a:ln>
                <a:noFill/>
              </a:ln>
              <a:effectLst/>
              <a:uLnTx/>
              <a:uFillTx/>
              <a:latin typeface="+mn-lt"/>
              <a:ea typeface="+mn-ea"/>
              <a:cs typeface="+mn-cs"/>
            </a:endParaRPr>
          </a:p>
        </p:txBody>
      </p:sp>
      <p:sp>
        <p:nvSpPr>
          <p:cNvPr id="7" name="Rectangle 6"/>
          <p:cNvSpPr/>
          <p:nvPr/>
        </p:nvSpPr>
        <p:spPr>
          <a:xfrm>
            <a:off x="304800" y="152400"/>
            <a:ext cx="3457998" cy="523220"/>
          </a:xfrm>
          <a:prstGeom prst="rect">
            <a:avLst/>
          </a:prstGeom>
        </p:spPr>
        <p:txBody>
          <a:bodyPr wrap="none">
            <a:spAutoFit/>
          </a:bodyPr>
          <a:lstStyle/>
          <a:p>
            <a:r>
              <a:rPr lang="en-US" sz="2800" b="1" dirty="0" smtClean="0"/>
              <a:t>Destructive tests</a:t>
            </a:r>
            <a:r>
              <a:rPr lang="en-US" sz="2800" dirty="0" smtClean="0"/>
              <a:t> (</a:t>
            </a:r>
            <a:r>
              <a:rPr lang="en-US" sz="2800" b="1" dirty="0" smtClean="0"/>
              <a:t>DT</a:t>
            </a:r>
            <a:r>
              <a:rPr lang="en-US" sz="2800" dirty="0" smtClean="0"/>
              <a:t>)</a:t>
            </a:r>
            <a:r>
              <a:rPr lang="en-US" sz="2800" b="1" dirty="0" smtClean="0"/>
              <a:t> </a:t>
            </a:r>
            <a:endParaRPr lang="en-US" sz="2800" dirty="0"/>
          </a:p>
        </p:txBody>
      </p:sp>
      <p:sp>
        <p:nvSpPr>
          <p:cNvPr id="5" name="Slide Number Placeholder 4"/>
          <p:cNvSpPr>
            <a:spLocks noGrp="1"/>
          </p:cNvSpPr>
          <p:nvPr>
            <p:ph type="sldNum" sz="quarter" idx="12"/>
          </p:nvPr>
        </p:nvSpPr>
        <p:spPr/>
        <p:txBody>
          <a:bodyPr/>
          <a:lstStyle/>
          <a:p>
            <a:fld id="{088B0085-917A-4ABC-839A-CB533B2D091B}"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subTnLst>
                                    <p:audio>
                                      <p:cMediaNode>
                                        <p:cTn display="0" masterRel="sameClick">
                                          <p:stCondLst>
                                            <p:cond evt="begin" delay="0">
                                              <p:tn val="5"/>
                                            </p:cond>
                                          </p:stCondLst>
                                          <p:endCondLst>
                                            <p:cond evt="onStopAudio" delay="0">
                                              <p:tgtEl>
                                                <p:sldTgt/>
                                              </p:tgtEl>
                                            </p:cond>
                                          </p:endCondLst>
                                        </p:cTn>
                                        <p:tgtEl>
                                          <p:sndTgt r:embed="rId2" name="LASER.WAV"/>
                                        </p:tgtEl>
                                      </p:cMediaNode>
                                    </p:audio>
                                  </p:sub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4">
                                            <p:txEl>
                                              <p:pRg st="1" end="1"/>
                                            </p:txEl>
                                          </p:spTgt>
                                        </p:tgtEl>
                                        <p:attrNameLst>
                                          <p:attrName>style.visibility</p:attrName>
                                        </p:attrNameLst>
                                      </p:cBhvr>
                                      <p:to>
                                        <p:strVal val="visible"/>
                                      </p:to>
                                    </p:set>
                                    <p:anim to="" calcmode="lin" valueType="num">
                                      <p:cBhvr>
                                        <p:cTn id="12" dur="1" fill="hold"/>
                                        <p:tgtEl>
                                          <p:spTgt spid="4">
                                            <p:txEl>
                                              <p:pRg st="1" end="1"/>
                                            </p:txEl>
                                          </p:spTgt>
                                        </p:tgtEl>
                                        <p:attrNameLst>
                                          <p:attrName/>
                                        </p:attrNameLst>
                                      </p:cBhvr>
                                    </p:anim>
                                  </p:childTnLst>
                                  <p:subTnLst>
                                    <p:audio>
                                      <p:cMediaNode>
                                        <p:cTn display="0" masterRel="sameClick">
                                          <p:stCondLst>
                                            <p:cond evt="begin" delay="0">
                                              <p:tn val="10"/>
                                            </p:cond>
                                          </p:stCondLst>
                                          <p:endCondLst>
                                            <p:cond evt="onStopAudio" delay="0">
                                              <p:tgtEl>
                                                <p:sldTgt/>
                                              </p:tgtEl>
                                            </p:cond>
                                          </p:endCondLst>
                                        </p:cTn>
                                        <p:tgtEl>
                                          <p:sndTgt r:embed="rId2" name="LASER.WAV"/>
                                        </p:tgtEl>
                                      </p:cMediaNode>
                                    </p:audio>
                                  </p:sub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4">
                                            <p:txEl>
                                              <p:pRg st="2" end="2"/>
                                            </p:txEl>
                                          </p:spTgt>
                                        </p:tgtEl>
                                        <p:attrNameLst>
                                          <p:attrName>style.visibility</p:attrName>
                                        </p:attrNameLst>
                                      </p:cBhvr>
                                      <p:to>
                                        <p:strVal val="visible"/>
                                      </p:to>
                                    </p:set>
                                    <p:anim to="" calcmode="lin" valueType="num">
                                      <p:cBhvr>
                                        <p:cTn id="17" dur="1" fill="hold"/>
                                        <p:tgtEl>
                                          <p:spTgt spid="4">
                                            <p:txEl>
                                              <p:pRg st="2" end="2"/>
                                            </p:txEl>
                                          </p:spTgt>
                                        </p:tgtEl>
                                        <p:attrNameLst>
                                          <p:attrName/>
                                        </p:attrNameLst>
                                      </p:cBhvr>
                                    </p:anim>
                                  </p:childTnLst>
                                  <p:subTnLst>
                                    <p:audio>
                                      <p:cMediaNode>
                                        <p:cTn display="0" masterRel="sameClick">
                                          <p:stCondLst>
                                            <p:cond evt="begin" delay="0">
                                              <p:tn val="15"/>
                                            </p:cond>
                                          </p:stCondLst>
                                          <p:endCondLst>
                                            <p:cond evt="onStopAudio" delay="0">
                                              <p:tgtEl>
                                                <p:sldTgt/>
                                              </p:tgtEl>
                                            </p:cond>
                                          </p:endCondLst>
                                        </p:cTn>
                                        <p:tgtEl>
                                          <p:sndTgt r:embed="rId2" name="LASER.WAV"/>
                                        </p:tgtEl>
                                      </p:cMediaNode>
                                    </p:audio>
                                  </p:sub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4">
                                            <p:txEl>
                                              <p:pRg st="3" end="3"/>
                                            </p:txEl>
                                          </p:spTgt>
                                        </p:tgtEl>
                                        <p:attrNameLst>
                                          <p:attrName>style.visibility</p:attrName>
                                        </p:attrNameLst>
                                      </p:cBhvr>
                                      <p:to>
                                        <p:strVal val="visible"/>
                                      </p:to>
                                    </p:set>
                                    <p:anim to="" calcmode="lin" valueType="num">
                                      <p:cBhvr>
                                        <p:cTn id="22" dur="1" fill="hold"/>
                                        <p:tgtEl>
                                          <p:spTgt spid="4">
                                            <p:txEl>
                                              <p:pRg st="3" end="3"/>
                                            </p:txEl>
                                          </p:spTgt>
                                        </p:tgtEl>
                                        <p:attrNameLst>
                                          <p:attrName/>
                                        </p:attrNameLst>
                                      </p:cBhvr>
                                    </p:anim>
                                  </p:childTnLst>
                                  <p:subTnLst>
                                    <p:audio>
                                      <p:cMediaNode>
                                        <p:cTn display="0" masterRel="sameClick">
                                          <p:stCondLst>
                                            <p:cond evt="begin" delay="0">
                                              <p:tn val="20"/>
                                            </p:cond>
                                          </p:stCondLst>
                                          <p:endCondLst>
                                            <p:cond evt="onStopAudio" delay="0">
                                              <p:tgtEl>
                                                <p:sldTgt/>
                                              </p:tgtEl>
                                            </p:cond>
                                          </p:endCondLst>
                                        </p:cTn>
                                        <p:tgtEl>
                                          <p:sndTgt r:embed="rId2" name="LASER.WAV"/>
                                        </p:tgtEl>
                                      </p:cMediaNode>
                                    </p:audio>
                                  </p:sub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4">
                                            <p:txEl>
                                              <p:pRg st="4" end="4"/>
                                            </p:txEl>
                                          </p:spTgt>
                                        </p:tgtEl>
                                        <p:attrNameLst>
                                          <p:attrName>style.visibility</p:attrName>
                                        </p:attrNameLst>
                                      </p:cBhvr>
                                      <p:to>
                                        <p:strVal val="visible"/>
                                      </p:to>
                                    </p:set>
                                    <p:anim to="" calcmode="lin" valueType="num">
                                      <p:cBhvr>
                                        <p:cTn id="27" dur="1" fill="hold"/>
                                        <p:tgtEl>
                                          <p:spTgt spid="4">
                                            <p:txEl>
                                              <p:pRg st="4" end="4"/>
                                            </p:txEl>
                                          </p:spTgt>
                                        </p:tgtEl>
                                        <p:attrNameLst>
                                          <p:attrName/>
                                        </p:attrNameLst>
                                      </p:cBhvr>
                                    </p:anim>
                                  </p:childTnLst>
                                  <p:subTnLst>
                                    <p:audio>
                                      <p:cMediaNode>
                                        <p:cTn display="0" masterRel="sameClick">
                                          <p:stCondLst>
                                            <p:cond evt="begin" delay="0">
                                              <p:tn val="25"/>
                                            </p:cond>
                                          </p:stCondLst>
                                          <p:endCondLst>
                                            <p:cond evt="onStopAudio" delay="0">
                                              <p:tgtEl>
                                                <p:sldTgt/>
                                              </p:tgtEl>
                                            </p:cond>
                                          </p:endCondLst>
                                        </p:cTn>
                                        <p:tgtEl>
                                          <p:sndTgt r:embed="rId2" name="LASER.WAV"/>
                                        </p:tgtEl>
                                      </p:cMediaNode>
                                    </p:audio>
                                  </p:sub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4">
                                            <p:txEl>
                                              <p:pRg st="5" end="5"/>
                                            </p:txEl>
                                          </p:spTgt>
                                        </p:tgtEl>
                                        <p:attrNameLst>
                                          <p:attrName>style.visibility</p:attrName>
                                        </p:attrNameLst>
                                      </p:cBhvr>
                                      <p:to>
                                        <p:strVal val="visible"/>
                                      </p:to>
                                    </p:set>
                                    <p:anim to="" calcmode="lin" valueType="num">
                                      <p:cBhvr>
                                        <p:cTn id="32" dur="1" fill="hold"/>
                                        <p:tgtEl>
                                          <p:spTgt spid="4">
                                            <p:txEl>
                                              <p:pRg st="5" end="5"/>
                                            </p:txEl>
                                          </p:spTgt>
                                        </p:tgtEl>
                                        <p:attrNameLst>
                                          <p:attrName/>
                                        </p:attrNameLst>
                                      </p:cBhvr>
                                    </p:anim>
                                  </p:childTnLst>
                                  <p:subTnLst>
                                    <p:audio>
                                      <p:cMediaNode>
                                        <p:cTn display="0" masterRel="sameClick">
                                          <p:stCondLst>
                                            <p:cond evt="begin" delay="0">
                                              <p:tn val="30"/>
                                            </p:cond>
                                          </p:stCondLst>
                                          <p:endCondLst>
                                            <p:cond evt="onStopAudio" delay="0">
                                              <p:tgtEl>
                                                <p:sldTgt/>
                                              </p:tgtEl>
                                            </p:cond>
                                          </p:endCondLst>
                                        </p:cTn>
                                        <p:tgtEl>
                                          <p:sndTgt r:embed="rId2" name="LASER.WAV"/>
                                        </p:tgtEl>
                                      </p:cMediaNode>
                                    </p:audio>
                                  </p:sub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4">
                                            <p:txEl>
                                              <p:pRg st="6" end="6"/>
                                            </p:txEl>
                                          </p:spTgt>
                                        </p:tgtEl>
                                        <p:attrNameLst>
                                          <p:attrName>style.visibility</p:attrName>
                                        </p:attrNameLst>
                                      </p:cBhvr>
                                      <p:to>
                                        <p:strVal val="visible"/>
                                      </p:to>
                                    </p:set>
                                    <p:anim to="" calcmode="lin" valueType="num">
                                      <p:cBhvr>
                                        <p:cTn id="37" dur="1" fill="hold"/>
                                        <p:tgtEl>
                                          <p:spTgt spid="4">
                                            <p:txEl>
                                              <p:pRg st="6" end="6"/>
                                            </p:txEl>
                                          </p:spTgt>
                                        </p:tgtEl>
                                        <p:attrNameLst>
                                          <p:attrName/>
                                        </p:attrNameLst>
                                      </p:cBhvr>
                                    </p:anim>
                                  </p:childTnLst>
                                  <p:subTnLst>
                                    <p:audio>
                                      <p:cMediaNode>
                                        <p:cTn display="0" masterRel="sameClick">
                                          <p:stCondLst>
                                            <p:cond evt="begin" delay="0">
                                              <p:tn val="35"/>
                                            </p:cond>
                                          </p:stCondLst>
                                          <p:endCondLst>
                                            <p:cond evt="onStopAudio" delay="0">
                                              <p:tgtEl>
                                                <p:sldTgt/>
                                              </p:tgtEl>
                                            </p:cond>
                                          </p:endCondLst>
                                        </p:cTn>
                                        <p:tgtEl>
                                          <p:sndTgt r:embed="rId2" name="LASER.WAV"/>
                                        </p:tgtEl>
                                      </p:cMediaNode>
                                    </p:audio>
                                  </p:sub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4">
                                            <p:txEl>
                                              <p:pRg st="7" end="7"/>
                                            </p:txEl>
                                          </p:spTgt>
                                        </p:tgtEl>
                                        <p:attrNameLst>
                                          <p:attrName>style.visibility</p:attrName>
                                        </p:attrNameLst>
                                      </p:cBhvr>
                                      <p:to>
                                        <p:strVal val="visible"/>
                                      </p:to>
                                    </p:set>
                                    <p:anim to="" calcmode="lin" valueType="num">
                                      <p:cBhvr>
                                        <p:cTn id="42" dur="1" fill="hold"/>
                                        <p:tgtEl>
                                          <p:spTgt spid="4">
                                            <p:txEl>
                                              <p:pRg st="7" end="7"/>
                                            </p:txEl>
                                          </p:spTgt>
                                        </p:tgtEl>
                                        <p:attrNameLst>
                                          <p:attrName/>
                                        </p:attrNameLst>
                                      </p:cBhvr>
                                    </p:anim>
                                  </p:childTnLst>
                                  <p:subTnLst>
                                    <p:audio>
                                      <p:cMediaNode>
                                        <p:cTn display="0" masterRel="sameClick">
                                          <p:stCondLst>
                                            <p:cond evt="begin" delay="0">
                                              <p:tn val="40"/>
                                            </p:cond>
                                          </p:stCondLst>
                                          <p:endCondLst>
                                            <p:cond evt="onStopAudio" delay="0">
                                              <p:tgtEl>
                                                <p:sldTgt/>
                                              </p:tgtEl>
                                            </p:cond>
                                          </p:endCondLst>
                                        </p:cTn>
                                        <p:tgtEl>
                                          <p:sndTgt r:embed="rId2" name="LASER.WAV"/>
                                        </p:tgtEl>
                                      </p:cMediaNode>
                                    </p:audio>
                                  </p:sub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4">
                                            <p:txEl>
                                              <p:pRg st="8" end="8"/>
                                            </p:txEl>
                                          </p:spTgt>
                                        </p:tgtEl>
                                        <p:attrNameLst>
                                          <p:attrName>style.visibility</p:attrName>
                                        </p:attrNameLst>
                                      </p:cBhvr>
                                      <p:to>
                                        <p:strVal val="visible"/>
                                      </p:to>
                                    </p:set>
                                    <p:anim to="" calcmode="lin" valueType="num">
                                      <p:cBhvr>
                                        <p:cTn id="47" dur="1" fill="hold"/>
                                        <p:tgtEl>
                                          <p:spTgt spid="4">
                                            <p:txEl>
                                              <p:pRg st="8" end="8"/>
                                            </p:txEl>
                                          </p:spTgt>
                                        </p:tgtEl>
                                        <p:attrNameLst>
                                          <p:attrName/>
                                        </p:attrNameLst>
                                      </p:cBhvr>
                                    </p:anim>
                                  </p:childTnLst>
                                  <p:subTnLst>
                                    <p:audio>
                                      <p:cMediaNode>
                                        <p:cTn display="0" masterRel="sameClick">
                                          <p:stCondLst>
                                            <p:cond evt="begin" delay="0">
                                              <p:tn val="45"/>
                                            </p:cond>
                                          </p:stCondLst>
                                          <p:endCondLst>
                                            <p:cond evt="onStopAudio" delay="0">
                                              <p:tgtEl>
                                                <p:sldTgt/>
                                              </p:tgtEl>
                                            </p:cond>
                                          </p:endCondLst>
                                        </p:cTn>
                                        <p:tgtEl>
                                          <p:sndTgt r:embed="rId2"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09600" y="1143000"/>
            <a:ext cx="2819400" cy="457200"/>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Why use NDT?</a:t>
            </a:r>
          </a:p>
        </p:txBody>
      </p:sp>
      <p:sp>
        <p:nvSpPr>
          <p:cNvPr id="3" name="Rectangle 3"/>
          <p:cNvSpPr txBox="1">
            <a:spLocks noChangeArrowheads="1"/>
          </p:cNvSpPr>
          <p:nvPr/>
        </p:nvSpPr>
        <p:spPr>
          <a:xfrm>
            <a:off x="304800" y="1981200"/>
            <a:ext cx="8229600" cy="1752600"/>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Components are not destroyed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Can test for internal flaws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Useful for valuable components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none" strike="noStrike" kern="1200" cap="none" spc="0" normalizeH="0" baseline="0" noProof="0" smtClean="0">
                <a:ln>
                  <a:noFill/>
                </a:ln>
                <a:solidFill>
                  <a:schemeClr val="tx1"/>
                </a:solidFill>
                <a:effectLst/>
                <a:uLnTx/>
                <a:uFillTx/>
                <a:latin typeface="+mn-lt"/>
                <a:ea typeface="+mn-ea"/>
                <a:cs typeface="+mn-cs"/>
              </a:rPr>
              <a:t>Can test components that are in use</a:t>
            </a:r>
            <a:endParaRPr kumimoji="0" lang="en-GB"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fld id="{088B0085-917A-4ABC-839A-CB533B2D091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836" name="Picture 20" descr="Mag Particle Doug"/>
          <p:cNvPicPr>
            <a:picLocks noGrp="1" noChangeAspect="1" noChangeArrowheads="1"/>
          </p:cNvPicPr>
          <p:nvPr>
            <p:ph idx="1"/>
          </p:nvPr>
        </p:nvPicPr>
        <p:blipFill>
          <a:blip r:embed="rId3" cstate="print"/>
          <a:srcRect/>
          <a:stretch>
            <a:fillRect/>
          </a:stretch>
        </p:blipFill>
        <p:spPr>
          <a:xfrm>
            <a:off x="5867400" y="2049933"/>
            <a:ext cx="2935287" cy="2863380"/>
          </a:xfrm>
          <a:noFill/>
        </p:spPr>
      </p:pic>
      <p:sp>
        <p:nvSpPr>
          <p:cNvPr id="9219" name="Rectangle 2"/>
          <p:cNvSpPr>
            <a:spLocks noGrp="1" noChangeArrowheads="1"/>
          </p:cNvSpPr>
          <p:nvPr>
            <p:ph type="title"/>
          </p:nvPr>
        </p:nvSpPr>
        <p:spPr>
          <a:xfrm>
            <a:off x="1003300" y="292100"/>
            <a:ext cx="7162800" cy="1143000"/>
          </a:xfrm>
        </p:spPr>
        <p:txBody>
          <a:bodyPr>
            <a:normAutofit fontScale="90000"/>
          </a:bodyPr>
          <a:lstStyle/>
          <a:p>
            <a:r>
              <a:rPr lang="en-US" smtClean="0"/>
              <a:t>Six Most Common NDT Methods</a:t>
            </a:r>
          </a:p>
        </p:txBody>
      </p:sp>
      <p:sp>
        <p:nvSpPr>
          <p:cNvPr id="162831" name="Text Box 15"/>
          <p:cNvSpPr txBox="1">
            <a:spLocks noChangeArrowheads="1"/>
          </p:cNvSpPr>
          <p:nvPr/>
        </p:nvSpPr>
        <p:spPr bwMode="auto">
          <a:xfrm>
            <a:off x="152400" y="1066800"/>
            <a:ext cx="5867400" cy="2308324"/>
          </a:xfrm>
          <a:prstGeom prst="rect">
            <a:avLst/>
          </a:prstGeom>
          <a:noFill/>
          <a:ln w="12700">
            <a:noFill/>
            <a:miter lim="800000"/>
            <a:headEnd type="none" w="sm" len="sm"/>
            <a:tailEnd type="none" w="sm" len="sm"/>
          </a:ln>
        </p:spPr>
        <p:txBody>
          <a:bodyPr wrap="square">
            <a:spAutoFit/>
          </a:bodyPr>
          <a:lstStyle/>
          <a:p>
            <a:pPr>
              <a:buFontTx/>
              <a:buChar char="•"/>
            </a:pPr>
            <a:r>
              <a:rPr lang="en-US" sz="2400" dirty="0"/>
              <a:t>  </a:t>
            </a:r>
            <a:r>
              <a:rPr lang="en-US" sz="2400" dirty="0" smtClean="0"/>
              <a:t>Visual</a:t>
            </a:r>
            <a:r>
              <a:rPr lang="en-IN" sz="2400" dirty="0" smtClean="0"/>
              <a:t> Testing</a:t>
            </a:r>
            <a:r>
              <a:rPr lang="en-US" sz="2400" dirty="0" smtClean="0"/>
              <a:t> </a:t>
            </a:r>
            <a:endParaRPr lang="en-US" sz="2400" dirty="0"/>
          </a:p>
          <a:p>
            <a:pPr>
              <a:buFontTx/>
              <a:buChar char="•"/>
            </a:pPr>
            <a:r>
              <a:rPr lang="en-IN" sz="2400" dirty="0" smtClean="0"/>
              <a:t>  Liquid </a:t>
            </a:r>
            <a:r>
              <a:rPr lang="en-IN" sz="2400" dirty="0" err="1"/>
              <a:t>Penetrant</a:t>
            </a:r>
            <a:r>
              <a:rPr lang="en-IN" sz="2400" dirty="0"/>
              <a:t> Testing</a:t>
            </a:r>
            <a:r>
              <a:rPr lang="en-US" sz="2400" dirty="0"/>
              <a:t> </a:t>
            </a:r>
          </a:p>
          <a:p>
            <a:pPr>
              <a:buFontTx/>
              <a:buChar char="•"/>
            </a:pPr>
            <a:r>
              <a:rPr lang="en-US" sz="2400" dirty="0"/>
              <a:t>  Magnetic Particle </a:t>
            </a:r>
            <a:r>
              <a:rPr lang="en-IN" sz="2400" dirty="0" smtClean="0"/>
              <a:t>Testing</a:t>
            </a:r>
            <a:r>
              <a:rPr lang="en-US" sz="2400" dirty="0" smtClean="0"/>
              <a:t> </a:t>
            </a:r>
            <a:endParaRPr lang="en-US" sz="2400" dirty="0"/>
          </a:p>
          <a:p>
            <a:pPr>
              <a:buFontTx/>
              <a:buChar char="•"/>
            </a:pPr>
            <a:r>
              <a:rPr lang="en-US" sz="2400" dirty="0"/>
              <a:t>  </a:t>
            </a:r>
            <a:r>
              <a:rPr lang="en-US" sz="2400" dirty="0" smtClean="0"/>
              <a:t>Eddy Current </a:t>
            </a:r>
          </a:p>
          <a:p>
            <a:pPr>
              <a:buFontTx/>
              <a:buChar char="•"/>
            </a:pPr>
            <a:r>
              <a:rPr lang="en-US" sz="2400" dirty="0" smtClean="0"/>
              <a:t>Ultrasonic</a:t>
            </a:r>
            <a:r>
              <a:rPr lang="en-IN" sz="2400" dirty="0" smtClean="0"/>
              <a:t> </a:t>
            </a:r>
            <a:r>
              <a:rPr lang="en-IN" sz="2400" dirty="0" smtClean="0"/>
              <a:t>Testing</a:t>
            </a:r>
            <a:r>
              <a:rPr lang="en-US" sz="2400" dirty="0" smtClean="0"/>
              <a:t> </a:t>
            </a:r>
            <a:endParaRPr lang="en-US" sz="2400" dirty="0"/>
          </a:p>
          <a:p>
            <a:pPr>
              <a:buFontTx/>
              <a:buChar char="•"/>
            </a:pPr>
            <a:r>
              <a:rPr lang="en-US" sz="2400" dirty="0"/>
              <a:t>  </a:t>
            </a:r>
            <a:r>
              <a:rPr lang="en-US" sz="2400" dirty="0" smtClean="0"/>
              <a:t>Radiography</a:t>
            </a:r>
            <a:r>
              <a:rPr lang="en-IN" sz="2400" dirty="0" smtClean="0"/>
              <a:t> Testing</a:t>
            </a:r>
            <a:r>
              <a:rPr lang="en-US" sz="2400" dirty="0" smtClean="0"/>
              <a:t>  (X-ray Inspection</a:t>
            </a:r>
            <a:r>
              <a:rPr lang="en-US" sz="2400" dirty="0" smtClean="0"/>
              <a:t>)</a:t>
            </a:r>
          </a:p>
        </p:txBody>
      </p:sp>
      <p:pic>
        <p:nvPicPr>
          <p:cNvPr id="162835" name="Picture 19" descr="Real-Time"/>
          <p:cNvPicPr>
            <a:picLocks noChangeAspect="1" noChangeArrowheads="1"/>
          </p:cNvPicPr>
          <p:nvPr/>
        </p:nvPicPr>
        <p:blipFill>
          <a:blip r:embed="rId4" cstate="print"/>
          <a:srcRect/>
          <a:stretch>
            <a:fillRect/>
          </a:stretch>
        </p:blipFill>
        <p:spPr bwMode="auto">
          <a:xfrm>
            <a:off x="3685732" y="3581400"/>
            <a:ext cx="2600768" cy="2206625"/>
          </a:xfrm>
          <a:prstGeom prst="rect">
            <a:avLst/>
          </a:prstGeom>
          <a:noFill/>
          <a:ln w="9525">
            <a:noFill/>
            <a:miter lim="800000"/>
            <a:headEnd/>
            <a:tailEnd/>
          </a:ln>
        </p:spPr>
      </p:pic>
      <p:pic>
        <p:nvPicPr>
          <p:cNvPr id="162822" name="Picture 6" descr="Miz-21_Eddy_Insp"/>
          <p:cNvPicPr>
            <a:picLocks noChangeAspect="1" noChangeArrowheads="1"/>
          </p:cNvPicPr>
          <p:nvPr/>
        </p:nvPicPr>
        <p:blipFill>
          <a:blip r:embed="rId5" cstate="print"/>
          <a:srcRect/>
          <a:stretch>
            <a:fillRect/>
          </a:stretch>
        </p:blipFill>
        <p:spPr bwMode="auto">
          <a:xfrm>
            <a:off x="1340586" y="4114800"/>
            <a:ext cx="2609113" cy="2224088"/>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088B0085-917A-4ABC-839A-CB533B2D091B}" type="slidenum">
              <a:rPr lang="en-US" smtClean="0"/>
              <a:pPr/>
              <a:t>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162836"/>
                                        </p:tgtEl>
                                        <p:attrNameLst>
                                          <p:attrName>style.visibility</p:attrName>
                                        </p:attrNameLst>
                                      </p:cBhvr>
                                      <p:to>
                                        <p:strVal val="visible"/>
                                      </p:to>
                                    </p:set>
                                    <p:animEffect transition="in" filter="slide(fromLeft)">
                                      <p:cBhvr>
                                        <p:cTn id="7" dur="500"/>
                                        <p:tgtEl>
                                          <p:spTgt spid="162836"/>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162835"/>
                                        </p:tgtEl>
                                        <p:attrNameLst>
                                          <p:attrName>style.visibility</p:attrName>
                                        </p:attrNameLst>
                                      </p:cBhvr>
                                      <p:to>
                                        <p:strVal val="visible"/>
                                      </p:to>
                                    </p:set>
                                    <p:animEffect transition="in" filter="slide(fromLeft)">
                                      <p:cBhvr>
                                        <p:cTn id="11" dur="500"/>
                                        <p:tgtEl>
                                          <p:spTgt spid="162835"/>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162822"/>
                                        </p:tgtEl>
                                        <p:attrNameLst>
                                          <p:attrName>style.visibility</p:attrName>
                                        </p:attrNameLst>
                                      </p:cBhvr>
                                      <p:to>
                                        <p:strVal val="visible"/>
                                      </p:to>
                                    </p:set>
                                    <p:animEffect transition="in" filter="slide(fromLeft)">
                                      <p:cBhvr>
                                        <p:cTn id="15" dur="500"/>
                                        <p:tgtEl>
                                          <p:spTgt spid="162822"/>
                                        </p:tgtEl>
                                      </p:cBhvr>
                                    </p:animEffect>
                                  </p:childTnLst>
                                </p:cTn>
                              </p:par>
                            </p:childTnLst>
                          </p:cTn>
                        </p:par>
                        <p:par>
                          <p:cTn id="16" fill="hold">
                            <p:stCondLst>
                              <p:cond delay="1500"/>
                            </p:stCondLst>
                            <p:childTnLst>
                              <p:par>
                                <p:cTn id="17" presetID="12" presetClass="entr" presetSubtype="8" fill="hold" grpId="0" nodeType="afterEffect">
                                  <p:stCondLst>
                                    <p:cond delay="0"/>
                                  </p:stCondLst>
                                  <p:childTnLst>
                                    <p:set>
                                      <p:cBhvr>
                                        <p:cTn id="18" dur="1" fill="hold">
                                          <p:stCondLst>
                                            <p:cond delay="0"/>
                                          </p:stCondLst>
                                        </p:cTn>
                                        <p:tgtEl>
                                          <p:spTgt spid="162831">
                                            <p:txEl>
                                              <p:pRg st="0" end="0"/>
                                            </p:txEl>
                                          </p:spTgt>
                                        </p:tgtEl>
                                        <p:attrNameLst>
                                          <p:attrName>style.visibility</p:attrName>
                                        </p:attrNameLst>
                                      </p:cBhvr>
                                      <p:to>
                                        <p:strVal val="visible"/>
                                      </p:to>
                                    </p:set>
                                    <p:animEffect transition="in" filter="slide(fromLeft)">
                                      <p:cBhvr>
                                        <p:cTn id="19" dur="500"/>
                                        <p:tgtEl>
                                          <p:spTgt spid="162831">
                                            <p:txEl>
                                              <p:pRg st="0" end="0"/>
                                            </p:txEl>
                                          </p:spTgt>
                                        </p:tgtEl>
                                      </p:cBhvr>
                                    </p:animEffect>
                                  </p:childTnLst>
                                </p:cTn>
                              </p:par>
                            </p:childTnLst>
                          </p:cTn>
                        </p:par>
                        <p:par>
                          <p:cTn id="20" fill="hold">
                            <p:stCondLst>
                              <p:cond delay="2000"/>
                            </p:stCondLst>
                            <p:childTnLst>
                              <p:par>
                                <p:cTn id="21" presetID="12" presetClass="entr" presetSubtype="8" fill="hold" grpId="0" nodeType="afterEffect">
                                  <p:stCondLst>
                                    <p:cond delay="0"/>
                                  </p:stCondLst>
                                  <p:childTnLst>
                                    <p:set>
                                      <p:cBhvr>
                                        <p:cTn id="22" dur="1" fill="hold">
                                          <p:stCondLst>
                                            <p:cond delay="0"/>
                                          </p:stCondLst>
                                        </p:cTn>
                                        <p:tgtEl>
                                          <p:spTgt spid="162831">
                                            <p:txEl>
                                              <p:pRg st="1" end="1"/>
                                            </p:txEl>
                                          </p:spTgt>
                                        </p:tgtEl>
                                        <p:attrNameLst>
                                          <p:attrName>style.visibility</p:attrName>
                                        </p:attrNameLst>
                                      </p:cBhvr>
                                      <p:to>
                                        <p:strVal val="visible"/>
                                      </p:to>
                                    </p:set>
                                    <p:animEffect transition="in" filter="slide(fromLeft)">
                                      <p:cBhvr>
                                        <p:cTn id="23" dur="500"/>
                                        <p:tgtEl>
                                          <p:spTgt spid="162831">
                                            <p:txEl>
                                              <p:pRg st="1" end="1"/>
                                            </p:txEl>
                                          </p:spTgt>
                                        </p:tgtEl>
                                      </p:cBhvr>
                                    </p:animEffect>
                                  </p:childTnLst>
                                </p:cTn>
                              </p:par>
                            </p:childTnLst>
                          </p:cTn>
                        </p:par>
                        <p:par>
                          <p:cTn id="24" fill="hold">
                            <p:stCondLst>
                              <p:cond delay="2500"/>
                            </p:stCondLst>
                            <p:childTnLst>
                              <p:par>
                                <p:cTn id="25" presetID="12" presetClass="entr" presetSubtype="8" fill="hold" grpId="0" nodeType="afterEffect">
                                  <p:stCondLst>
                                    <p:cond delay="0"/>
                                  </p:stCondLst>
                                  <p:childTnLst>
                                    <p:set>
                                      <p:cBhvr>
                                        <p:cTn id="26" dur="1" fill="hold">
                                          <p:stCondLst>
                                            <p:cond delay="0"/>
                                          </p:stCondLst>
                                        </p:cTn>
                                        <p:tgtEl>
                                          <p:spTgt spid="162831">
                                            <p:txEl>
                                              <p:pRg st="2" end="2"/>
                                            </p:txEl>
                                          </p:spTgt>
                                        </p:tgtEl>
                                        <p:attrNameLst>
                                          <p:attrName>style.visibility</p:attrName>
                                        </p:attrNameLst>
                                      </p:cBhvr>
                                      <p:to>
                                        <p:strVal val="visible"/>
                                      </p:to>
                                    </p:set>
                                    <p:animEffect transition="in" filter="slide(fromLeft)">
                                      <p:cBhvr>
                                        <p:cTn id="27" dur="500"/>
                                        <p:tgtEl>
                                          <p:spTgt spid="162831">
                                            <p:txEl>
                                              <p:pRg st="2" end="2"/>
                                            </p:txEl>
                                          </p:spTgt>
                                        </p:tgtEl>
                                      </p:cBhvr>
                                    </p:animEffect>
                                  </p:childTnLst>
                                </p:cTn>
                              </p:par>
                            </p:childTnLst>
                          </p:cTn>
                        </p:par>
                        <p:par>
                          <p:cTn id="28" fill="hold">
                            <p:stCondLst>
                              <p:cond delay="3000"/>
                            </p:stCondLst>
                            <p:childTnLst>
                              <p:par>
                                <p:cTn id="29" presetID="12" presetClass="entr" presetSubtype="8" fill="hold" grpId="0" nodeType="afterEffect">
                                  <p:stCondLst>
                                    <p:cond delay="0"/>
                                  </p:stCondLst>
                                  <p:childTnLst>
                                    <p:set>
                                      <p:cBhvr>
                                        <p:cTn id="30" dur="1" fill="hold">
                                          <p:stCondLst>
                                            <p:cond delay="0"/>
                                          </p:stCondLst>
                                        </p:cTn>
                                        <p:tgtEl>
                                          <p:spTgt spid="162831">
                                            <p:txEl>
                                              <p:pRg st="3" end="3"/>
                                            </p:txEl>
                                          </p:spTgt>
                                        </p:tgtEl>
                                        <p:attrNameLst>
                                          <p:attrName>style.visibility</p:attrName>
                                        </p:attrNameLst>
                                      </p:cBhvr>
                                      <p:to>
                                        <p:strVal val="visible"/>
                                      </p:to>
                                    </p:set>
                                    <p:animEffect transition="in" filter="slide(fromLeft)">
                                      <p:cBhvr>
                                        <p:cTn id="31" dur="500"/>
                                        <p:tgtEl>
                                          <p:spTgt spid="162831">
                                            <p:txEl>
                                              <p:pRg st="3" end="3"/>
                                            </p:txEl>
                                          </p:spTgt>
                                        </p:tgtEl>
                                      </p:cBhvr>
                                    </p:animEffect>
                                  </p:childTnLst>
                                </p:cTn>
                              </p:par>
                            </p:childTnLst>
                          </p:cTn>
                        </p:par>
                        <p:par>
                          <p:cTn id="32" fill="hold">
                            <p:stCondLst>
                              <p:cond delay="3500"/>
                            </p:stCondLst>
                            <p:childTnLst>
                              <p:par>
                                <p:cTn id="33" presetID="12" presetClass="entr" presetSubtype="8" fill="hold" grpId="0" nodeType="afterEffect">
                                  <p:stCondLst>
                                    <p:cond delay="0"/>
                                  </p:stCondLst>
                                  <p:childTnLst>
                                    <p:set>
                                      <p:cBhvr>
                                        <p:cTn id="34" dur="1" fill="hold">
                                          <p:stCondLst>
                                            <p:cond delay="0"/>
                                          </p:stCondLst>
                                        </p:cTn>
                                        <p:tgtEl>
                                          <p:spTgt spid="162831">
                                            <p:txEl>
                                              <p:pRg st="4" end="4"/>
                                            </p:txEl>
                                          </p:spTgt>
                                        </p:tgtEl>
                                        <p:attrNameLst>
                                          <p:attrName>style.visibility</p:attrName>
                                        </p:attrNameLst>
                                      </p:cBhvr>
                                      <p:to>
                                        <p:strVal val="visible"/>
                                      </p:to>
                                    </p:set>
                                    <p:animEffect transition="in" filter="slide(fromLeft)">
                                      <p:cBhvr>
                                        <p:cTn id="35" dur="500"/>
                                        <p:tgtEl>
                                          <p:spTgt spid="162831">
                                            <p:txEl>
                                              <p:pRg st="4" end="4"/>
                                            </p:txEl>
                                          </p:spTgt>
                                        </p:tgtEl>
                                      </p:cBhvr>
                                    </p:animEffect>
                                  </p:childTnLst>
                                </p:cTn>
                              </p:par>
                            </p:childTnLst>
                          </p:cTn>
                        </p:par>
                        <p:par>
                          <p:cTn id="36" fill="hold">
                            <p:stCondLst>
                              <p:cond delay="4000"/>
                            </p:stCondLst>
                            <p:childTnLst>
                              <p:par>
                                <p:cTn id="37" presetID="12" presetClass="entr" presetSubtype="8" fill="hold" grpId="0" nodeType="afterEffect">
                                  <p:stCondLst>
                                    <p:cond delay="0"/>
                                  </p:stCondLst>
                                  <p:childTnLst>
                                    <p:set>
                                      <p:cBhvr>
                                        <p:cTn id="38" dur="1" fill="hold">
                                          <p:stCondLst>
                                            <p:cond delay="0"/>
                                          </p:stCondLst>
                                        </p:cTn>
                                        <p:tgtEl>
                                          <p:spTgt spid="162831">
                                            <p:txEl>
                                              <p:pRg st="5" end="5"/>
                                            </p:txEl>
                                          </p:spTgt>
                                        </p:tgtEl>
                                        <p:attrNameLst>
                                          <p:attrName>style.visibility</p:attrName>
                                        </p:attrNameLst>
                                      </p:cBhvr>
                                      <p:to>
                                        <p:strVal val="visible"/>
                                      </p:to>
                                    </p:set>
                                    <p:animEffect transition="in" filter="slide(fromLeft)">
                                      <p:cBhvr>
                                        <p:cTn id="39" dur="500"/>
                                        <p:tgtEl>
                                          <p:spTgt spid="1628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31"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 y="228600"/>
            <a:ext cx="2670090" cy="461665"/>
          </a:xfrm>
          <a:prstGeom prst="rect">
            <a:avLst/>
          </a:prstGeom>
        </p:spPr>
        <p:txBody>
          <a:bodyPr wrap="none">
            <a:spAutoFit/>
          </a:bodyPr>
          <a:lstStyle/>
          <a:p>
            <a:pPr marL="342900" indent="-342900">
              <a:spcBef>
                <a:spcPct val="20000"/>
              </a:spcBef>
            </a:pPr>
            <a:r>
              <a:rPr lang="hr-HR" sz="2400" b="1" dirty="0" smtClean="0">
                <a:solidFill>
                  <a:srgbClr val="002060"/>
                </a:solidFill>
              </a:rPr>
              <a:t>Material properties</a:t>
            </a:r>
            <a:endParaRPr lang="en-US" sz="2400" b="1" dirty="0" smtClean="0">
              <a:solidFill>
                <a:srgbClr val="002060"/>
              </a:solidFill>
            </a:endParaRPr>
          </a:p>
        </p:txBody>
      </p:sp>
      <p:sp>
        <p:nvSpPr>
          <p:cNvPr id="9" name="Rectangle 8"/>
          <p:cNvSpPr/>
          <p:nvPr/>
        </p:nvSpPr>
        <p:spPr>
          <a:xfrm>
            <a:off x="228600" y="762000"/>
            <a:ext cx="4572000" cy="1200329"/>
          </a:xfrm>
          <a:prstGeom prst="rect">
            <a:avLst/>
          </a:prstGeom>
        </p:spPr>
        <p:txBody>
          <a:bodyPr>
            <a:spAutoFit/>
          </a:bodyPr>
          <a:lstStyle/>
          <a:p>
            <a:pPr marL="342900" indent="-342900" algn="just">
              <a:buFont typeface="+mj-lt"/>
              <a:buAutoNum type="arabicPeriod"/>
            </a:pPr>
            <a:r>
              <a:rPr lang="hr-HR" sz="2400" dirty="0" smtClean="0"/>
              <a:t>Physical properties</a:t>
            </a:r>
          </a:p>
          <a:p>
            <a:pPr marL="342900" indent="-342900" algn="just">
              <a:buFont typeface="+mj-lt"/>
              <a:buAutoNum type="arabicPeriod"/>
            </a:pPr>
            <a:r>
              <a:rPr lang="hr-HR" sz="2400" dirty="0" smtClean="0"/>
              <a:t>Mechanical properties</a:t>
            </a:r>
          </a:p>
          <a:p>
            <a:pPr marL="342900" indent="-342900" algn="just">
              <a:buFont typeface="+mj-lt"/>
              <a:buAutoNum type="arabicPeriod"/>
            </a:pPr>
            <a:r>
              <a:rPr lang="hr-HR" sz="2400" dirty="0" smtClean="0"/>
              <a:t>Chemical properties</a:t>
            </a:r>
            <a:endParaRPr lang="en-US" sz="2400" dirty="0" smtClean="0"/>
          </a:p>
        </p:txBody>
      </p:sp>
      <p:sp>
        <p:nvSpPr>
          <p:cNvPr id="11" name="Content Placeholder 2"/>
          <p:cNvSpPr txBox="1">
            <a:spLocks/>
          </p:cNvSpPr>
          <p:nvPr/>
        </p:nvSpPr>
        <p:spPr>
          <a:xfrm>
            <a:off x="228600" y="2057400"/>
            <a:ext cx="8686800" cy="3048000"/>
          </a:xfrm>
          <a:prstGeom prst="rect">
            <a:avLst/>
          </a:prstGeom>
        </p:spPr>
        <p:txBody>
          <a:bodyPr/>
          <a:lstStyle/>
          <a:p>
            <a:pPr marL="342900" indent="-342900" algn="just">
              <a:spcBef>
                <a:spcPct val="20000"/>
              </a:spcBef>
            </a:pPr>
            <a:r>
              <a:rPr lang="hr-HR" sz="2400" b="1" dirty="0" smtClean="0"/>
              <a:t>Physical properties</a:t>
            </a:r>
          </a:p>
          <a:p>
            <a:pPr marL="342900" marR="0" lvl="0" indent="-342900" algn="just" defTabSz="914400" rtl="0" eaLnBrk="1" fontAlgn="auto" latinLnBrk="0" hangingPunct="1">
              <a:lnSpc>
                <a:spcPct val="100000"/>
              </a:lnSpc>
              <a:spcBef>
                <a:spcPct val="20000"/>
              </a:spcBef>
              <a:spcAft>
                <a:spcPts val="0"/>
              </a:spcAft>
              <a:buClrTx/>
              <a:buSzPct val="130000"/>
              <a:buFont typeface="Arial" pitchFamily="34" charset="0"/>
              <a:buChar char="•"/>
              <a:tabLst/>
              <a:defRPr/>
            </a:pPr>
            <a:r>
              <a:rPr kumimoji="0" lang="hr-HR" sz="2200" b="1" i="0" u="none" strike="noStrike" kern="1200" cap="none" spc="0" normalizeH="0" baseline="0" noProof="0" dirty="0" smtClean="0">
                <a:ln>
                  <a:noFill/>
                </a:ln>
                <a:solidFill>
                  <a:schemeClr val="tx1"/>
                </a:solidFill>
                <a:effectLst/>
                <a:uLnTx/>
                <a:uFillTx/>
                <a:latin typeface="+mn-lt"/>
                <a:ea typeface="+mn-ea"/>
                <a:cs typeface="+mn-cs"/>
              </a:rPr>
              <a:t>colour</a:t>
            </a:r>
            <a:r>
              <a:rPr kumimoji="0" lang="hr-HR" sz="2200" b="0" i="0" u="none" strike="noStrike" kern="1200" cap="none" spc="0" normalizeH="0" baseline="0" noProof="0" dirty="0" smtClean="0">
                <a:ln>
                  <a:noFill/>
                </a:ln>
                <a:solidFill>
                  <a:schemeClr val="tx1"/>
                </a:solidFill>
                <a:effectLst/>
                <a:uLnTx/>
                <a:uFillTx/>
                <a:latin typeface="+mn-lt"/>
                <a:ea typeface="+mn-ea"/>
                <a:cs typeface="+mn-cs"/>
              </a:rPr>
              <a:t> –light wave length</a:t>
            </a:r>
          </a:p>
          <a:p>
            <a:pPr marL="342900" marR="0" lvl="0" indent="-342900" algn="just" defTabSz="914400" rtl="0" eaLnBrk="1" fontAlgn="auto" latinLnBrk="0" hangingPunct="1">
              <a:lnSpc>
                <a:spcPct val="100000"/>
              </a:lnSpc>
              <a:spcBef>
                <a:spcPct val="20000"/>
              </a:spcBef>
              <a:spcAft>
                <a:spcPts val="0"/>
              </a:spcAft>
              <a:buClrTx/>
              <a:buSzPct val="130000"/>
              <a:buFont typeface="Arial" pitchFamily="34" charset="0"/>
              <a:buChar char="•"/>
              <a:tabLst/>
              <a:defRPr/>
            </a:pPr>
            <a:r>
              <a:rPr kumimoji="0" lang="hr-HR" sz="2200" b="1" i="0" u="none" strike="noStrike" kern="1200" cap="none" spc="0" normalizeH="0" baseline="0" noProof="0" dirty="0" smtClean="0">
                <a:ln>
                  <a:noFill/>
                </a:ln>
                <a:solidFill>
                  <a:schemeClr val="tx1"/>
                </a:solidFill>
                <a:effectLst/>
                <a:uLnTx/>
                <a:uFillTx/>
                <a:latin typeface="+mn-lt"/>
                <a:ea typeface="+mn-ea"/>
                <a:cs typeface="+mn-cs"/>
              </a:rPr>
              <a:t>specific heat </a:t>
            </a:r>
            <a:r>
              <a:rPr kumimoji="0" lang="hr-HR" sz="2200" b="0" i="0" u="none" strike="noStrike" kern="1200" cap="none" spc="0" normalizeH="0" baseline="0" noProof="0" dirty="0" smtClean="0">
                <a:ln>
                  <a:noFill/>
                </a:ln>
                <a:solidFill>
                  <a:schemeClr val="tx1"/>
                </a:solidFill>
                <a:effectLst/>
                <a:uLnTx/>
                <a:uFillTx/>
                <a:latin typeface="+mn-lt"/>
                <a:ea typeface="+mn-ea"/>
                <a:cs typeface="+mn-cs"/>
              </a:rPr>
              <a:t>– t</a:t>
            </a:r>
            <a:r>
              <a:rPr kumimoji="0" lang="en-US" sz="2200" b="0" i="0" u="none" strike="noStrike" kern="1200" cap="none" spc="0" normalizeH="0" baseline="0" noProof="0" dirty="0" smtClean="0">
                <a:ln>
                  <a:noFill/>
                </a:ln>
                <a:solidFill>
                  <a:schemeClr val="tx1"/>
                </a:solidFill>
                <a:effectLst/>
                <a:uLnTx/>
                <a:uFillTx/>
                <a:latin typeface="+mn-lt"/>
                <a:ea typeface="+mn-ea"/>
                <a:cs typeface="+mn-cs"/>
              </a:rPr>
              <a:t>he heat required to raise the temperature of one gram of a substance </a:t>
            </a:r>
            <a:r>
              <a:rPr kumimoji="0" lang="hr-HR" sz="2200" b="0" i="0" u="none" strike="noStrike" kern="1200" cap="none" spc="0" normalizeH="0" baseline="0" noProof="0" dirty="0" smtClean="0">
                <a:ln>
                  <a:noFill/>
                </a:ln>
                <a:solidFill>
                  <a:schemeClr val="tx1"/>
                </a:solidFill>
                <a:effectLst/>
                <a:uLnTx/>
                <a:uFillTx/>
                <a:latin typeface="+mn-lt"/>
                <a:ea typeface="+mn-ea"/>
                <a:cs typeface="+mn-cs"/>
              </a:rPr>
              <a:t>by </a:t>
            </a:r>
            <a:r>
              <a:rPr kumimoji="0" lang="en-US" sz="2200" b="0" i="0" u="none" strike="noStrike" kern="1200" cap="none" spc="0" normalizeH="0" baseline="0" noProof="0" dirty="0" smtClean="0">
                <a:ln>
                  <a:noFill/>
                </a:ln>
                <a:solidFill>
                  <a:schemeClr val="tx1"/>
                </a:solidFill>
                <a:effectLst/>
                <a:uLnTx/>
                <a:uFillTx/>
                <a:latin typeface="+mn-lt"/>
                <a:ea typeface="+mn-ea"/>
                <a:cs typeface="+mn-cs"/>
              </a:rPr>
              <a:t>one degree centigrade</a:t>
            </a:r>
            <a:r>
              <a:rPr kumimoji="0" lang="hr-HR" sz="2200" b="0" i="0" u="none" strike="noStrike" kern="1200" cap="none" spc="0" normalizeH="0" baseline="0" noProof="0" dirty="0" smtClean="0">
                <a:ln>
                  <a:noFill/>
                </a:ln>
                <a:solidFill>
                  <a:schemeClr val="tx1"/>
                </a:solidFill>
                <a:effectLst/>
                <a:uLnTx/>
                <a:uFillTx/>
                <a:latin typeface="+mn-lt"/>
                <a:ea typeface="+mn-ea"/>
                <a:cs typeface="+mn-cs"/>
              </a:rPr>
              <a:t> (J/kg K)</a:t>
            </a: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algn="just">
              <a:buSzPct val="130000"/>
              <a:buFont typeface="Arial" pitchFamily="34" charset="0"/>
              <a:buChar char="•"/>
              <a:defRPr/>
            </a:pPr>
            <a:r>
              <a:rPr lang="en-US" sz="2200" b="1" dirty="0" smtClean="0"/>
              <a:t>   </a:t>
            </a:r>
            <a:r>
              <a:rPr lang="hr-HR" sz="2200" b="1" dirty="0" smtClean="0"/>
              <a:t>density </a:t>
            </a:r>
            <a:r>
              <a:rPr lang="hr-HR" sz="2200" dirty="0" smtClean="0"/>
              <a:t>– mass per unit volume expressed in such units as kg/cm</a:t>
            </a:r>
            <a:r>
              <a:rPr lang="hr-HR" sz="2200" baseline="30000" dirty="0" smtClean="0">
                <a:effectLst>
                  <a:outerShdw blurRad="50800" dist="38100" algn="tr" rotWithShape="0">
                    <a:prstClr val="black">
                      <a:alpha val="40000"/>
                    </a:prstClr>
                  </a:outerShdw>
                </a:effectLst>
              </a:rPr>
              <a:t> 3</a:t>
            </a:r>
            <a:endParaRPr lang="hr-HR" sz="2200" dirty="0" smtClean="0">
              <a:solidFill>
                <a:srgbClr val="FF0000"/>
              </a:solidFill>
            </a:endParaRPr>
          </a:p>
          <a:p>
            <a:pPr algn="just">
              <a:buSzPct val="130000"/>
              <a:buFont typeface="Arial" pitchFamily="34" charset="0"/>
              <a:buChar char="•"/>
              <a:defRPr/>
            </a:pPr>
            <a:r>
              <a:rPr lang="en-US" sz="2200" b="1" dirty="0" smtClean="0"/>
              <a:t>   </a:t>
            </a:r>
            <a:r>
              <a:rPr lang="hr-HR" sz="2200" b="1" dirty="0" smtClean="0"/>
              <a:t>thermal conductivity </a:t>
            </a:r>
            <a:r>
              <a:rPr lang="hr-HR" sz="2200" dirty="0" smtClean="0"/>
              <a:t>–rate at which heat flows through a given material (W/m K)</a:t>
            </a:r>
          </a:p>
          <a:p>
            <a:pPr algn="just">
              <a:buSzPct val="130000"/>
              <a:buFont typeface="Arial" pitchFamily="34" charset="0"/>
              <a:buChar char="•"/>
            </a:pPr>
            <a:r>
              <a:rPr lang="en-US" sz="2200" b="1" dirty="0" smtClean="0"/>
              <a:t>   </a:t>
            </a:r>
            <a:r>
              <a:rPr lang="hr-HR" sz="2200" b="1" dirty="0" smtClean="0"/>
              <a:t>melting point </a:t>
            </a:r>
            <a:r>
              <a:rPr lang="hr-HR" sz="2200" dirty="0" smtClean="0"/>
              <a:t>– a temperature at which a solid begins to liquify</a:t>
            </a:r>
          </a:p>
          <a:p>
            <a:pPr algn="just">
              <a:buSzPct val="130000"/>
              <a:buFont typeface="Arial" pitchFamily="34" charset="0"/>
              <a:buChar char="•"/>
            </a:pPr>
            <a:r>
              <a:rPr lang="en-US" sz="2200" b="1" dirty="0" smtClean="0"/>
              <a:t>   </a:t>
            </a:r>
            <a:r>
              <a:rPr lang="hr-HR" sz="2200" b="1" dirty="0" smtClean="0"/>
              <a:t>electrical conductivity – </a:t>
            </a:r>
            <a:r>
              <a:rPr lang="hr-HR" sz="2200" dirty="0" smtClean="0"/>
              <a:t>a m</a:t>
            </a:r>
            <a:r>
              <a:rPr lang="en-US" sz="2200" dirty="0" err="1" smtClean="0"/>
              <a:t>easure</a:t>
            </a:r>
            <a:r>
              <a:rPr lang="en-US" sz="2200" dirty="0" smtClean="0"/>
              <a:t> of how strongly a material opposes the flow of </a:t>
            </a:r>
            <a:r>
              <a:rPr lang="hr-HR" sz="2200" dirty="0" smtClean="0"/>
              <a:t>electric current (</a:t>
            </a:r>
            <a:r>
              <a:rPr lang="el-GR" sz="2200" dirty="0" smtClean="0"/>
              <a:t>Ω⋅</a:t>
            </a:r>
            <a:r>
              <a:rPr lang="en-US" sz="2200" dirty="0" smtClean="0"/>
              <a:t>m</a:t>
            </a:r>
            <a:r>
              <a:rPr lang="hr-HR" sz="2200" dirty="0" smtClean="0"/>
              <a:t>)</a:t>
            </a:r>
            <a:endParaRPr lang="en-US" sz="2200" dirty="0" smtClean="0"/>
          </a:p>
          <a:p>
            <a:pPr algn="just">
              <a:buSzPct val="130000"/>
              <a:buFont typeface="Arial" pitchFamily="34" charset="0"/>
              <a:buChar char="•"/>
            </a:pPr>
            <a:r>
              <a:rPr lang="en-US" sz="2200" b="1" dirty="0" smtClean="0"/>
              <a:t>   </a:t>
            </a:r>
            <a:r>
              <a:rPr lang="hr-HR" sz="2200" b="1" dirty="0" smtClean="0"/>
              <a:t>coefficient of thermal expansion </a:t>
            </a:r>
            <a:r>
              <a:rPr lang="hr-HR" sz="2200" dirty="0" smtClean="0"/>
              <a:t>– </a:t>
            </a:r>
            <a:r>
              <a:rPr lang="en-US" sz="2200" dirty="0" smtClean="0"/>
              <a:t>degree of expansion divided by the change in temperature</a:t>
            </a:r>
            <a:r>
              <a:rPr lang="hr-HR" sz="2200" dirty="0" smtClean="0"/>
              <a:t> (m/°C)</a:t>
            </a:r>
            <a:endParaRPr lang="en-US" sz="2200" dirty="0" smtClean="0"/>
          </a:p>
          <a:p>
            <a:pPr algn="just">
              <a:buFont typeface="Wingdings" pitchFamily="2" charset="2"/>
              <a:buChar char="q"/>
            </a:pPr>
            <a:endParaRPr lang="hr-HR" sz="2200" b="1" dirty="0" smtClean="0"/>
          </a:p>
          <a:p>
            <a:pPr marL="342900" marR="0" lvl="0" indent="-342900" algn="just" defTabSz="914400" rtl="0" eaLnBrk="1" fontAlgn="auto" latinLnBrk="0" hangingPunct="1">
              <a:lnSpc>
                <a:spcPct val="100000"/>
              </a:lnSpc>
              <a:spcBef>
                <a:spcPct val="20000"/>
              </a:spcBef>
              <a:spcAft>
                <a:spcPts val="0"/>
              </a:spcAft>
              <a:buClrTx/>
              <a:buSzTx/>
              <a:tabLst/>
              <a:defRPr/>
            </a:pPr>
            <a:endParaRPr kumimoji="0" lang="en-US"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hr-HR" sz="2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fld id="{088B0085-917A-4ABC-839A-CB533B2D091B}"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1267</TotalTime>
  <Words>853</Words>
  <Application>Microsoft Office PowerPoint</Application>
  <PresentationFormat>On-screen Show (4:3)</PresentationFormat>
  <Paragraphs>161</Paragraphs>
  <Slides>14</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Slide 1</vt:lpstr>
      <vt:lpstr>Slide 2</vt:lpstr>
      <vt:lpstr>Slide 3</vt:lpstr>
      <vt:lpstr>Slide 4</vt:lpstr>
      <vt:lpstr>Slide 5</vt:lpstr>
      <vt:lpstr>Slide 6</vt:lpstr>
      <vt:lpstr>Slide 7</vt:lpstr>
      <vt:lpstr>Six Most Common NDT Methods</vt:lpstr>
      <vt:lpstr>Slide 9</vt:lpstr>
      <vt:lpstr>Mechanical properties</vt:lpstr>
      <vt:lpstr>Slide 11</vt:lpstr>
      <vt:lpstr>Chemical properties</vt:lpstr>
      <vt:lpstr>Which properties do the following materials possess?</vt:lpstr>
      <vt:lpstr>Find application for the following engineering materials: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lappie</dc:creator>
  <cp:lastModifiedBy>lappie</cp:lastModifiedBy>
  <cp:revision>125</cp:revision>
  <dcterms:created xsi:type="dcterms:W3CDTF">2016-09-12T16:18:18Z</dcterms:created>
  <dcterms:modified xsi:type="dcterms:W3CDTF">2017-10-14T19:16:16Z</dcterms:modified>
</cp:coreProperties>
</file>