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56" r:id="rId3"/>
    <p:sldId id="257" r:id="rId4"/>
    <p:sldId id="262" r:id="rId5"/>
    <p:sldId id="263" r:id="rId6"/>
    <p:sldId id="283" r:id="rId7"/>
    <p:sldId id="284" r:id="rId8"/>
    <p:sldId id="285" r:id="rId9"/>
    <p:sldId id="258" r:id="rId10"/>
    <p:sldId id="274" r:id="rId11"/>
    <p:sldId id="275" r:id="rId12"/>
    <p:sldId id="279"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67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9A348-D75B-425A-BE61-D79CA71C9754}" type="datetimeFigureOut">
              <a:rPr lang="en-US" smtClean="0"/>
              <a:pPr/>
              <a:t>10/14/2017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1ECAC-3868-4DBD-859E-FED1A16AD7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F5E9E5E-2648-4534-ADD8-BCF720F0E338}" type="slidenum">
              <a:rPr lang="en-US">
                <a:latin typeface="Times New Roman" pitchFamily="18" charset="0"/>
              </a:rPr>
              <a:pPr/>
              <a:t>4</a:t>
            </a:fld>
            <a:endParaRPr lang="en-US">
              <a:latin typeface="Times New Roman" pitchFamily="18" charset="0"/>
            </a:endParaRPr>
          </a:p>
        </p:txBody>
      </p:sp>
      <p:sp>
        <p:nvSpPr>
          <p:cNvPr id="35843" name="Rectangle 2050"/>
          <p:cNvSpPr>
            <a:spLocks noGrp="1" noRot="1" noChangeAspect="1" noChangeArrowheads="1" noTextEdit="1"/>
          </p:cNvSpPr>
          <p:nvPr>
            <p:ph type="sldImg"/>
          </p:nvPr>
        </p:nvSpPr>
        <p:spPr>
          <a:solidFill>
            <a:srgbClr val="FFFFFF"/>
          </a:solidFill>
          <a:ln/>
        </p:spPr>
      </p:sp>
      <p:sp>
        <p:nvSpPr>
          <p:cNvPr id="35844" name="Rectangle 2051"/>
          <p:cNvSpPr>
            <a:spLocks noGrp="1" noChangeArrowheads="1"/>
          </p:cNvSpPr>
          <p:nvPr>
            <p:ph type="body" idx="1"/>
          </p:nvPr>
        </p:nvSpPr>
        <p:spPr>
          <a:solidFill>
            <a:srgbClr val="FFFFFF"/>
          </a:solidFill>
          <a:ln>
            <a:solidFill>
              <a:srgbClr val="000000"/>
            </a:solidFill>
          </a:ln>
        </p:spPr>
        <p:txBody>
          <a:bodyPr/>
          <a:lstStyle/>
          <a:p>
            <a:pPr eaLnBrk="1" hangingPunct="1"/>
            <a:r>
              <a:rPr lang="en-US" dirty="0" err="1" smtClean="0">
                <a:latin typeface="Times New Roman" pitchFamily="18" charset="0"/>
              </a:rPr>
              <a:t>Torsional</a:t>
            </a:r>
            <a:r>
              <a:rPr lang="en-US" dirty="0" smtClean="0">
                <a:latin typeface="Times New Roman" pitchFamily="18" charset="0"/>
              </a:rPr>
              <a:t> forces (T) produce a rotational motion about the longitudinal axis of one end of the member relative to the other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3E4048-4B7C-48F9-9D60-22D2367073F0}" type="datetime1">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0C1E8-40C1-4353-9435-B3ED87152A28}" type="datetime1">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2F405-CBA2-46BE-85E7-926E16C5662A}" type="datetime1">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91EC-92B3-4AB4-8895-F71B33A3941C}" type="datetime1">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89A3E-18B6-432E-ABAF-A1D9B9A40117}" type="datetime1">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63BB3-EE3F-4CF6-A434-9D7DDED73E74}" type="datetime1">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A975FE-08A1-48C0-B185-F09238BEEC05}" type="datetime1">
              <a:rPr lang="en-US" smtClean="0"/>
              <a:pPr/>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850F84-33E1-459A-83D1-F2D5D9453935}" type="datetime1">
              <a:rPr lang="en-US" smtClean="0"/>
              <a:pPr/>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3DF0-8413-4F1B-9170-5E4AFCE69B05}" type="datetime1">
              <a:rPr lang="en-US" smtClean="0"/>
              <a:pPr/>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A27D1-A73D-4D64-BA01-1208F057CFCC}" type="datetime1">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3BAC7-0731-4364-8266-8D2086F0666F}" type="datetime1">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B0085-917A-4ABC-839A-CB533B2D09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1000"/>
            <a:lum/>
          </a:blip>
          <a:srcRect/>
          <a:stretch>
            <a:fillRect l="20000" t="2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86EC3-8CD5-4604-92C4-C7E5C9BBAE90}" type="datetime1">
              <a:rPr lang="en-US" smtClean="0"/>
              <a:pPr/>
              <a:t>10/14/2017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B0085-917A-4ABC-839A-CB533B2D09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7239000" cy="4524315"/>
          </a:xfrm>
          <a:prstGeom prst="rect">
            <a:avLst/>
          </a:prstGeom>
        </p:spPr>
        <p:txBody>
          <a:bodyPr wrap="square">
            <a:spAutoFit/>
          </a:bodyPr>
          <a:lstStyle/>
          <a:p>
            <a:endParaRPr lang="en-US" sz="2400" dirty="0" smtClean="0"/>
          </a:p>
          <a:p>
            <a:r>
              <a:rPr lang="en-US" sz="2400" b="1" dirty="0" smtClean="0"/>
              <a:t>Reference Text 	Section 	</a:t>
            </a:r>
          </a:p>
          <a:p>
            <a:r>
              <a:rPr lang="en-US" sz="2400" dirty="0" smtClean="0"/>
              <a:t>TEXTBOOKS:</a:t>
            </a:r>
          </a:p>
          <a:p>
            <a:r>
              <a:rPr lang="en-US" sz="2400" dirty="0" smtClean="0"/>
              <a:t>Higgins RA &amp; Bolton, 2010. </a:t>
            </a:r>
            <a:r>
              <a:rPr lang="en-US" sz="2400" i="1" dirty="0" smtClean="0"/>
              <a:t>Materials for Engineers and Technicians , 4th edition, Butterworth Heinemann	Ch 3</a:t>
            </a:r>
          </a:p>
          <a:p>
            <a:endParaRPr lang="en-US" sz="2400" dirty="0" smtClean="0"/>
          </a:p>
          <a:p>
            <a:r>
              <a:rPr lang="en-US" sz="2400" dirty="0" err="1" smtClean="0"/>
              <a:t>Sheedy</a:t>
            </a:r>
            <a:r>
              <a:rPr lang="en-US" sz="2400" dirty="0" smtClean="0"/>
              <a:t>, P. A, 1994. </a:t>
            </a:r>
            <a:r>
              <a:rPr lang="en-US" sz="2400" i="1" dirty="0" smtClean="0"/>
              <a:t>Materials : their properties, testing and selection </a:t>
            </a:r>
            <a:r>
              <a:rPr lang="en-US" sz="2400" i="1" dirty="0" smtClean="0">
                <a:solidFill>
                  <a:srgbClr val="FF0000"/>
                </a:solidFill>
              </a:rPr>
              <a:t>	</a:t>
            </a:r>
          </a:p>
          <a:p>
            <a:endParaRPr lang="en-US" sz="2400" dirty="0" smtClean="0"/>
          </a:p>
          <a:p>
            <a:r>
              <a:rPr lang="en-US" sz="2400" dirty="0" smtClean="0"/>
              <a:t>Byrnes, J. J, 1983. </a:t>
            </a:r>
            <a:r>
              <a:rPr lang="en-US" sz="2400" i="1" dirty="0" smtClean="0"/>
              <a:t>Testing and treatment of materials 	</a:t>
            </a:r>
          </a:p>
          <a:p>
            <a:r>
              <a:rPr lang="en-US" sz="2400" i="1" dirty="0" smtClean="0"/>
              <a:t> 	</a:t>
            </a:r>
          </a:p>
        </p:txBody>
      </p:sp>
      <p:sp>
        <p:nvSpPr>
          <p:cNvPr id="5" name="Rectangle 4"/>
          <p:cNvSpPr/>
          <p:nvPr/>
        </p:nvSpPr>
        <p:spPr>
          <a:xfrm>
            <a:off x="1905000" y="685800"/>
            <a:ext cx="5943600" cy="523220"/>
          </a:xfrm>
          <a:prstGeom prst="rect">
            <a:avLst/>
          </a:prstGeom>
        </p:spPr>
        <p:txBody>
          <a:bodyPr wrap="square">
            <a:spAutoFit/>
          </a:bodyPr>
          <a:lstStyle/>
          <a:p>
            <a:pPr algn="ctr"/>
            <a:r>
              <a:rPr lang="en-US" sz="2800" b="1" dirty="0" smtClean="0">
                <a:solidFill>
                  <a:srgbClr val="002060"/>
                </a:solidFill>
              </a:rPr>
              <a:t>MATERIALS inspection</a:t>
            </a:r>
            <a:endParaRPr lang="en-US" sz="2800" b="1" dirty="0">
              <a:solidFill>
                <a:srgbClr val="002060"/>
              </a:solidFill>
            </a:endParaRPr>
          </a:p>
        </p:txBody>
      </p:sp>
      <p:sp>
        <p:nvSpPr>
          <p:cNvPr id="6" name="Slide Number Placeholder 5"/>
          <p:cNvSpPr>
            <a:spLocks noGrp="1"/>
          </p:cNvSpPr>
          <p:nvPr>
            <p:ph type="sldNum" sz="quarter" idx="12"/>
          </p:nvPr>
        </p:nvSpPr>
        <p:spPr/>
        <p:txBody>
          <a:bodyPr/>
          <a:lstStyle/>
          <a:p>
            <a:fld id="{088B0085-917A-4ABC-839A-CB533B2D091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53536"/>
            <a:ext cx="4267200" cy="737064"/>
          </a:xfrm>
        </p:spPr>
        <p:txBody>
          <a:bodyPr>
            <a:noAutofit/>
          </a:bodyPr>
          <a:lstStyle/>
          <a:p>
            <a:pPr marL="54864" indent="0" algn="l" eaLnBrk="1" fontAlgn="auto" hangingPunct="1">
              <a:spcAft>
                <a:spcPts val="0"/>
              </a:spcAft>
              <a:defRPr/>
            </a:pPr>
            <a:r>
              <a:rPr lang="hr-HR" sz="2400" b="1" dirty="0" smtClean="0">
                <a:latin typeface="+mn-lt"/>
                <a:ea typeface="+mn-ea"/>
                <a:cs typeface="+mn-cs"/>
              </a:rPr>
              <a:t>Mechanical properties</a:t>
            </a:r>
          </a:p>
        </p:txBody>
      </p:sp>
      <p:sp>
        <p:nvSpPr>
          <p:cNvPr id="17411" name="Content Placeholder 2"/>
          <p:cNvSpPr>
            <a:spLocks noGrp="1"/>
          </p:cNvSpPr>
          <p:nvPr>
            <p:ph idx="1"/>
          </p:nvPr>
        </p:nvSpPr>
        <p:spPr>
          <a:xfrm>
            <a:off x="381000" y="1143001"/>
            <a:ext cx="8534400" cy="4495800"/>
          </a:xfrm>
        </p:spPr>
        <p:txBody>
          <a:bodyPr>
            <a:noAutofit/>
          </a:bodyPr>
          <a:lstStyle/>
          <a:p>
            <a:pPr algn="just" eaLnBrk="1" hangingPunct="1"/>
            <a:r>
              <a:rPr lang="hr-HR" sz="2400" b="1" dirty="0" smtClean="0"/>
              <a:t>Tensile strength </a:t>
            </a:r>
            <a:r>
              <a:rPr lang="hr-HR" sz="2400" dirty="0" smtClean="0"/>
              <a:t>– m</a:t>
            </a:r>
            <a:r>
              <a:rPr lang="en-US" sz="2400" dirty="0" err="1" smtClean="0"/>
              <a:t>easures</a:t>
            </a:r>
            <a:r>
              <a:rPr lang="en-US" sz="2400" dirty="0" smtClean="0"/>
              <a:t> the</a:t>
            </a:r>
            <a:r>
              <a:rPr lang="hr-HR" sz="2400" dirty="0" smtClean="0"/>
              <a:t> force </a:t>
            </a:r>
            <a:r>
              <a:rPr lang="en-US" sz="2400" dirty="0" smtClean="0"/>
              <a:t>required to pull something such as </a:t>
            </a:r>
            <a:r>
              <a:rPr lang="hr-HR" sz="2400" dirty="0" smtClean="0"/>
              <a:t>rope,wire</a:t>
            </a:r>
            <a:r>
              <a:rPr lang="en-US" sz="2400" dirty="0" smtClean="0"/>
              <a:t> or a structural beam to the point where it breaks</a:t>
            </a:r>
            <a:endParaRPr lang="hr-HR" sz="2400" dirty="0" smtClean="0">
              <a:solidFill>
                <a:srgbClr val="FF0000"/>
              </a:solidFill>
            </a:endParaRPr>
          </a:p>
          <a:p>
            <a:pPr algn="just"/>
            <a:r>
              <a:rPr lang="hr-HR" sz="2400" dirty="0" smtClean="0"/>
              <a:t>M</a:t>
            </a:r>
            <a:r>
              <a:rPr lang="en-US" sz="2400" b="1" dirty="0" err="1" smtClean="0"/>
              <a:t>alleability</a:t>
            </a:r>
            <a:r>
              <a:rPr lang="hr-HR" sz="2400" dirty="0" smtClean="0"/>
              <a:t> – the p</a:t>
            </a:r>
            <a:r>
              <a:rPr lang="en-US" sz="2400" dirty="0" err="1" smtClean="0"/>
              <a:t>roperty</a:t>
            </a:r>
            <a:r>
              <a:rPr lang="en-US" sz="2400" dirty="0" smtClean="0"/>
              <a:t> of </a:t>
            </a:r>
            <a:r>
              <a:rPr lang="hr-HR" sz="2400" dirty="0" smtClean="0"/>
              <a:t>a material </a:t>
            </a:r>
            <a:r>
              <a:rPr lang="en-US" sz="2400" dirty="0" smtClean="0"/>
              <a:t>that can be worked or hammered or shaped without breaking</a:t>
            </a:r>
            <a:endParaRPr lang="hr-HR" sz="2400" dirty="0" smtClean="0"/>
          </a:p>
          <a:p>
            <a:pPr algn="just"/>
            <a:r>
              <a:rPr lang="en-US" sz="2400" b="1" dirty="0" smtClean="0"/>
              <a:t>Ductility--</a:t>
            </a:r>
            <a:r>
              <a:rPr lang="en-US" sz="2400" dirty="0" smtClean="0"/>
              <a:t>ability to deform under tensile load without rupture; high percentage elongation and percent reduction of area indicate ductility </a:t>
            </a:r>
            <a:r>
              <a:rPr lang="hr-HR" sz="2400" b="1" dirty="0" smtClean="0"/>
              <a:t>brittleness</a:t>
            </a:r>
            <a:r>
              <a:rPr lang="hr-HR" sz="2400" dirty="0" smtClean="0"/>
              <a:t> –</a:t>
            </a:r>
            <a:r>
              <a:rPr lang="en-US" sz="2400" dirty="0" smtClean="0"/>
              <a:t>break</a:t>
            </a:r>
            <a:r>
              <a:rPr lang="hr-HR" sz="2400" dirty="0" smtClean="0"/>
              <a:t>ing</a:t>
            </a:r>
            <a:r>
              <a:rPr lang="en-US" sz="2400" dirty="0" smtClean="0"/>
              <a:t> or shatter</a:t>
            </a:r>
            <a:r>
              <a:rPr lang="hr-HR" sz="2400" dirty="0" smtClean="0"/>
              <a:t>ing of a material</a:t>
            </a:r>
            <a:r>
              <a:rPr lang="en-US" sz="2400" dirty="0" smtClean="0"/>
              <a:t> when </a:t>
            </a:r>
            <a:r>
              <a:rPr lang="hr-HR" sz="2400" dirty="0" smtClean="0"/>
              <a:t>subjected to stress (when </a:t>
            </a:r>
            <a:r>
              <a:rPr lang="en-US" sz="2400" dirty="0" smtClean="0"/>
              <a:t>force is applied to it</a:t>
            </a:r>
            <a:r>
              <a:rPr lang="hr-HR" sz="2400" dirty="0" smtClean="0"/>
              <a:t>)</a:t>
            </a:r>
            <a:endParaRPr lang="en-US" sz="2400" dirty="0" smtClean="0"/>
          </a:p>
          <a:p>
            <a:pPr algn="just"/>
            <a:r>
              <a:rPr lang="hr-HR" sz="2400" b="1" dirty="0" smtClean="0"/>
              <a:t>Elasticity</a:t>
            </a:r>
            <a:r>
              <a:rPr lang="hr-HR" sz="2400" dirty="0" smtClean="0"/>
              <a:t> – </a:t>
            </a:r>
            <a:r>
              <a:rPr lang="en-US" sz="2400" dirty="0" smtClean="0"/>
              <a:t>the </a:t>
            </a:r>
            <a:r>
              <a:rPr lang="hr-HR" sz="2400" dirty="0" smtClean="0"/>
              <a:t>property </a:t>
            </a:r>
            <a:r>
              <a:rPr lang="en-US" sz="2400" dirty="0" smtClean="0"/>
              <a:t>of a material that returns to its original shape after </a:t>
            </a:r>
            <a:r>
              <a:rPr lang="hr-HR" sz="2400" dirty="0" smtClean="0"/>
              <a:t>stress </a:t>
            </a:r>
            <a:r>
              <a:rPr lang="en-US" sz="2400" dirty="0" smtClean="0"/>
              <a:t>(e.g. external </a:t>
            </a:r>
            <a:r>
              <a:rPr lang="hr-HR" sz="2400" dirty="0" smtClean="0"/>
              <a:t>forces</a:t>
            </a:r>
            <a:r>
              <a:rPr lang="en-US" sz="2400" dirty="0" smtClean="0"/>
              <a:t>) that made it deform or distort is removed</a:t>
            </a:r>
            <a:endParaRPr lang="hr-HR" sz="2400" dirty="0" smtClean="0"/>
          </a:p>
          <a:p>
            <a:pPr algn="just"/>
            <a:r>
              <a:rPr lang="hr-HR" sz="2400" b="1" dirty="0" smtClean="0"/>
              <a:t>Plasticity</a:t>
            </a:r>
            <a:r>
              <a:rPr lang="hr-HR" sz="2400" dirty="0" smtClean="0"/>
              <a:t> - </a:t>
            </a:r>
            <a:r>
              <a:rPr lang="en-US" sz="2400" dirty="0" smtClean="0"/>
              <a:t>the </a:t>
            </a:r>
            <a:r>
              <a:rPr lang="hr-HR" sz="2400" dirty="0" smtClean="0"/>
              <a:t>deformation </a:t>
            </a:r>
            <a:r>
              <a:rPr lang="en-US" sz="2400" dirty="0" smtClean="0"/>
              <a:t>of a material undergoing non-reversible changes of shape in response to applied forces</a:t>
            </a:r>
          </a:p>
          <a:p>
            <a:pPr algn="just"/>
            <a:endParaRPr lang="hr-HR" sz="2400" dirty="0" smtClean="0"/>
          </a:p>
          <a:p>
            <a:pPr algn="just"/>
            <a:endParaRPr lang="hr-HR" sz="2400" dirty="0" smtClean="0"/>
          </a:p>
          <a:p>
            <a:pPr algn="just" eaLnBrk="1" hangingPunct="1"/>
            <a:endParaRPr lang="hr-HR" sz="2400" dirty="0" smtClean="0"/>
          </a:p>
        </p:txBody>
      </p:sp>
      <p:sp>
        <p:nvSpPr>
          <p:cNvPr id="4" name="Slide Number Placeholder 3"/>
          <p:cNvSpPr>
            <a:spLocks noGrp="1"/>
          </p:cNvSpPr>
          <p:nvPr>
            <p:ph type="sldNum" sz="quarter" idx="12"/>
          </p:nvPr>
        </p:nvSpPr>
        <p:spPr/>
        <p:txBody>
          <a:bodyPr/>
          <a:lstStyle/>
          <a:p>
            <a:fld id="{088B0085-917A-4ABC-839A-CB533B2D091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457200"/>
            <a:ext cx="8458200" cy="6001643"/>
          </a:xfrm>
          <a:prstGeom prst="rect">
            <a:avLst/>
          </a:prstGeom>
        </p:spPr>
        <p:txBody>
          <a:bodyPr wrap="square">
            <a:spAutoFit/>
          </a:bodyPr>
          <a:lstStyle/>
          <a:p>
            <a:pPr algn="just">
              <a:buFont typeface="Arial" pitchFamily="34" charset="0"/>
              <a:buChar char="•"/>
            </a:pPr>
            <a:r>
              <a:rPr lang="en-US" sz="2400" b="1" dirty="0" smtClean="0"/>
              <a:t>      Stiffness(Rigidity)--</a:t>
            </a:r>
            <a:r>
              <a:rPr lang="en-US" sz="2400" dirty="0" smtClean="0"/>
              <a:t>ability to resist deformation; proportional to Young’s Modulus E (psi) E = stress/strain (slope of linear portion of stress/strain curve).</a:t>
            </a:r>
          </a:p>
          <a:p>
            <a:pPr algn="just">
              <a:buFont typeface="Arial" pitchFamily="34" charset="0"/>
              <a:buChar char="•"/>
            </a:pPr>
            <a:r>
              <a:rPr lang="en-US" sz="2400" b="1" dirty="0" smtClean="0"/>
              <a:t>    </a:t>
            </a:r>
            <a:r>
              <a:rPr lang="hr-HR" sz="2400" b="1" dirty="0" smtClean="0"/>
              <a:t>Toughness</a:t>
            </a:r>
            <a:r>
              <a:rPr lang="hr-HR" sz="2400" dirty="0" smtClean="0"/>
              <a:t> – the </a:t>
            </a:r>
            <a:r>
              <a:rPr lang="en-US" sz="2400" dirty="0" smtClean="0"/>
              <a:t>ability of a material to absorb energy and plastically deform without fracturing</a:t>
            </a:r>
            <a:endParaRPr lang="hr-HR" sz="2400" dirty="0" smtClean="0"/>
          </a:p>
          <a:p>
            <a:pPr algn="just">
              <a:buFont typeface="Arial" pitchFamily="34" charset="0"/>
              <a:buChar char="•"/>
            </a:pPr>
            <a:r>
              <a:rPr lang="en-US" sz="2400" b="1" dirty="0" smtClean="0"/>
              <a:t>     </a:t>
            </a:r>
            <a:r>
              <a:rPr lang="hr-HR" sz="2400" b="1" dirty="0" smtClean="0"/>
              <a:t>Hardness</a:t>
            </a:r>
            <a:r>
              <a:rPr lang="hr-HR" sz="2400" dirty="0" smtClean="0"/>
              <a:t> – </a:t>
            </a:r>
            <a:r>
              <a:rPr lang="en-US" sz="2400" dirty="0" smtClean="0"/>
              <a:t>Hardness is closely related to strength. It is the ability of a material to resist scratching, abrasion, indentation, or penetration. </a:t>
            </a:r>
          </a:p>
          <a:p>
            <a:pPr algn="just">
              <a:buFont typeface="Arial" pitchFamily="34" charset="0"/>
              <a:buChar char="•"/>
            </a:pPr>
            <a:r>
              <a:rPr lang="en-US" sz="2400" b="1" dirty="0" smtClean="0"/>
              <a:t>    Brittleness- </a:t>
            </a:r>
            <a:r>
              <a:rPr lang="en-US" sz="2400" dirty="0" smtClean="0"/>
              <a:t>The brittleness of a material is the property of breaking without much permanent distortion. There are many materials, which break or fail before much deformation take place. Such materials are brittle e.g., glass, cast iron.</a:t>
            </a:r>
          </a:p>
          <a:p>
            <a:pPr algn="just">
              <a:buFont typeface="Arial" pitchFamily="34" charset="0"/>
              <a:buChar char="•"/>
            </a:pPr>
            <a:r>
              <a:rPr lang="en-US" sz="2400" b="1" dirty="0" smtClean="0"/>
              <a:t>     </a:t>
            </a:r>
            <a:r>
              <a:rPr lang="hr-HR" sz="2400" b="1" dirty="0" smtClean="0"/>
              <a:t>Machinability</a:t>
            </a:r>
            <a:r>
              <a:rPr lang="hr-HR" sz="2400" dirty="0" smtClean="0"/>
              <a:t> –</a:t>
            </a:r>
            <a:r>
              <a:rPr lang="en-US" sz="2400" dirty="0" smtClean="0"/>
              <a:t>is the property of a material or a part to be machined, i.e., to remove material by cutting or abrasive processes, under given conditions</a:t>
            </a:r>
            <a:endParaRPr lang="hr-HR" sz="2400" dirty="0" smtClean="0"/>
          </a:p>
          <a:p>
            <a:pPr algn="just">
              <a:buFont typeface="Arial" pitchFamily="34" charset="0"/>
              <a:buChar char="•"/>
            </a:pPr>
            <a:endParaRPr lang="hr-HR" sz="2400" dirty="0" smtClean="0"/>
          </a:p>
        </p:txBody>
      </p:sp>
      <p:sp>
        <p:nvSpPr>
          <p:cNvPr id="3" name="Slide Number Placeholder 2"/>
          <p:cNvSpPr>
            <a:spLocks noGrp="1"/>
          </p:cNvSpPr>
          <p:nvPr>
            <p:ph type="sldNum" sz="quarter" idx="12"/>
          </p:nvPr>
        </p:nvSpPr>
        <p:spPr/>
        <p:txBody>
          <a:bodyPr/>
          <a:lstStyle/>
          <a:p>
            <a:fld id="{088B0085-917A-4ABC-839A-CB533B2D091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3581400"/>
            <a:ext cx="3200400" cy="634536"/>
          </a:xfrm>
        </p:spPr>
        <p:txBody>
          <a:bodyPr>
            <a:normAutofit/>
          </a:bodyPr>
          <a:lstStyle/>
          <a:p>
            <a:pPr marL="54864" indent="0" algn="l" eaLnBrk="1" fontAlgn="auto" hangingPunct="1">
              <a:spcAft>
                <a:spcPts val="0"/>
              </a:spcAft>
              <a:defRPr/>
            </a:pPr>
            <a:r>
              <a:rPr lang="hr-HR" sz="2400" b="1" dirty="0" smtClean="0">
                <a:latin typeface="+mn-lt"/>
                <a:ea typeface="+mn-ea"/>
                <a:cs typeface="+mn-cs"/>
              </a:rPr>
              <a:t>Chemical properties</a:t>
            </a:r>
          </a:p>
        </p:txBody>
      </p:sp>
      <p:sp>
        <p:nvSpPr>
          <p:cNvPr id="22531" name="Content Placeholder 2"/>
          <p:cNvSpPr>
            <a:spLocks noGrp="1"/>
          </p:cNvSpPr>
          <p:nvPr>
            <p:ph idx="1"/>
          </p:nvPr>
        </p:nvSpPr>
        <p:spPr>
          <a:xfrm>
            <a:off x="228600" y="4343400"/>
            <a:ext cx="8686800" cy="990600"/>
          </a:xfrm>
        </p:spPr>
        <p:txBody>
          <a:bodyPr>
            <a:noAutofit/>
          </a:bodyPr>
          <a:lstStyle/>
          <a:p>
            <a:pPr algn="just" eaLnBrk="1" hangingPunct="1"/>
            <a:r>
              <a:rPr lang="hr-HR" sz="2400" b="1" dirty="0" smtClean="0"/>
              <a:t>Corrosion resistance - </a:t>
            </a:r>
            <a:r>
              <a:rPr lang="hr-HR" sz="2400" dirty="0" smtClean="0"/>
              <a:t>a</a:t>
            </a:r>
            <a:r>
              <a:rPr lang="en-US" sz="2400" dirty="0" smtClean="0"/>
              <a:t> material's ability to resist deterioration caused by exposure to an environment</a:t>
            </a:r>
          </a:p>
          <a:p>
            <a:pPr marL="342900" lvl="1" indent="-342900" algn="just">
              <a:buFont typeface="Arial" pitchFamily="34" charset="0"/>
              <a:buChar char="•"/>
            </a:pPr>
            <a:r>
              <a:rPr lang="en-US" sz="2400" b="1" dirty="0" smtClean="0"/>
              <a:t>Burning</a:t>
            </a:r>
            <a:r>
              <a:rPr lang="en-US" sz="2400" dirty="0" smtClean="0"/>
              <a:t> (</a:t>
            </a:r>
            <a:r>
              <a:rPr lang="en-US" sz="2400" b="1" dirty="0" smtClean="0"/>
              <a:t>Flammability)</a:t>
            </a:r>
            <a:r>
              <a:rPr lang="en-US" sz="2400" dirty="0" smtClean="0"/>
              <a:t>:  A material’s ability to BURN in the presence of Oxygen</a:t>
            </a:r>
            <a:endParaRPr lang="en-US" sz="2400" b="1" dirty="0" smtClean="0"/>
          </a:p>
          <a:p>
            <a:pPr algn="just" eaLnBrk="1" hangingPunct="1"/>
            <a:endParaRPr lang="hr-HR" sz="2400" b="1" dirty="0" smtClean="0"/>
          </a:p>
        </p:txBody>
      </p:sp>
      <p:graphicFrame>
        <p:nvGraphicFramePr>
          <p:cNvPr id="4" name="Table 3"/>
          <p:cNvGraphicFramePr>
            <a:graphicFrameLocks noGrp="1"/>
          </p:cNvGraphicFramePr>
          <p:nvPr/>
        </p:nvGraphicFramePr>
        <p:xfrm>
          <a:off x="381000" y="1219200"/>
          <a:ext cx="8534400" cy="1981200"/>
        </p:xfrm>
        <a:graphic>
          <a:graphicData uri="http://schemas.openxmlformats.org/drawingml/2006/table">
            <a:tbl>
              <a:tblPr firstRow="1" bandRow="1">
                <a:tableStyleId>{5C22544A-7EE6-4342-B048-85BDC9FD1C3A}</a:tableStyleId>
              </a:tblPr>
              <a:tblGrid>
                <a:gridCol w="3505200"/>
                <a:gridCol w="5029200"/>
              </a:tblGrid>
              <a:tr h="357809">
                <a:tc>
                  <a:txBody>
                    <a:bodyPr/>
                    <a:lstStyle/>
                    <a:p>
                      <a:r>
                        <a:rPr lang="en-US" sz="2000" dirty="0" smtClean="0">
                          <a:solidFill>
                            <a:schemeClr val="tx1"/>
                          </a:solidFill>
                        </a:rPr>
                        <a:t>Mechanical properties </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lang="en-US" sz="2000" dirty="0" smtClean="0">
                          <a:solidFill>
                            <a:schemeClr val="tx1"/>
                          </a:solidFill>
                        </a:rPr>
                        <a:t>Test</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chemeClr val="accent6">
                        <a:lumMod val="20000"/>
                        <a:lumOff val="80000"/>
                      </a:schemeClr>
                    </a:solidFill>
                  </a:tcPr>
                </a:tc>
              </a:tr>
              <a:tr h="357809">
                <a:tc>
                  <a:txBody>
                    <a:bodyPr/>
                    <a:lstStyle/>
                    <a:p>
                      <a:r>
                        <a:rPr lang="en-US" sz="2000" dirty="0" smtClean="0">
                          <a:solidFill>
                            <a:schemeClr val="tx1"/>
                          </a:solidFill>
                        </a:rPr>
                        <a:t>Strength</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Tensile/ Compression/ Shear</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809">
                <a:tc>
                  <a:txBody>
                    <a:bodyPr/>
                    <a:lstStyle/>
                    <a:p>
                      <a:r>
                        <a:rPr lang="en-US" sz="2000" dirty="0" smtClean="0">
                          <a:solidFill>
                            <a:schemeClr val="tx1"/>
                          </a:solidFill>
                        </a:rPr>
                        <a:t>Stiffness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Slope of Stress-</a:t>
                      </a:r>
                      <a:r>
                        <a:rPr lang="en-US" sz="2000" dirty="0" err="1" smtClean="0">
                          <a:solidFill>
                            <a:schemeClr val="tx1"/>
                          </a:solidFill>
                        </a:rPr>
                        <a:t>vs</a:t>
                      </a:r>
                      <a:r>
                        <a:rPr lang="en-US" sz="2000" dirty="0" smtClean="0">
                          <a:solidFill>
                            <a:schemeClr val="tx1"/>
                          </a:solidFill>
                        </a:rPr>
                        <a:t>-Strain curve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0520">
                <a:tc>
                  <a:txBody>
                    <a:bodyPr/>
                    <a:lstStyle/>
                    <a:p>
                      <a:r>
                        <a:rPr lang="en-US" sz="2000" dirty="0" smtClean="0">
                          <a:solidFill>
                            <a:schemeClr val="tx1"/>
                          </a:solidFill>
                        </a:rPr>
                        <a:t>Hardness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Rockwell / </a:t>
                      </a:r>
                      <a:r>
                        <a:rPr lang="en-US" sz="2000" dirty="0" err="1" smtClean="0">
                          <a:solidFill>
                            <a:schemeClr val="tx1"/>
                          </a:solidFill>
                        </a:rPr>
                        <a:t>Brinell</a:t>
                      </a:r>
                      <a:r>
                        <a:rPr lang="en-US" sz="2000" dirty="0" smtClean="0">
                          <a:solidFill>
                            <a:schemeClr val="tx1"/>
                          </a:solidFill>
                        </a:rPr>
                        <a:t> / Vickers/ Micro hardness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809">
                <a:tc>
                  <a:txBody>
                    <a:bodyPr/>
                    <a:lstStyle/>
                    <a:p>
                      <a:r>
                        <a:rPr lang="en-US" sz="2000" dirty="0" smtClean="0">
                          <a:solidFill>
                            <a:schemeClr val="tx1"/>
                          </a:solidFill>
                        </a:rPr>
                        <a:t>Toughness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Impact: </a:t>
                      </a:r>
                      <a:r>
                        <a:rPr lang="en-US" sz="2000" dirty="0" err="1" smtClean="0">
                          <a:solidFill>
                            <a:schemeClr val="tx1"/>
                          </a:solidFill>
                        </a:rPr>
                        <a:t>Charpy</a:t>
                      </a:r>
                      <a:r>
                        <a:rPr lang="en-US" sz="2000" dirty="0" smtClean="0">
                          <a:solidFill>
                            <a:schemeClr val="tx1"/>
                          </a:solidFill>
                        </a:rPr>
                        <a:t> / </a:t>
                      </a:r>
                      <a:r>
                        <a:rPr lang="en-US" sz="2000" dirty="0" err="1" smtClean="0">
                          <a:solidFill>
                            <a:schemeClr val="tx1"/>
                          </a:solidFill>
                        </a:rPr>
                        <a:t>Izod</a:t>
                      </a:r>
                      <a:r>
                        <a:rPr lang="en-US" sz="2000" dirty="0" smtClean="0">
                          <a:solidFill>
                            <a:schemeClr val="tx1"/>
                          </a:solidFill>
                        </a:rPr>
                        <a:t>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088B0085-917A-4ABC-839A-CB533B2D091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rtlCol="0">
            <a:normAutofit/>
          </a:bodyPr>
          <a:lstStyle/>
          <a:p>
            <a:pPr marL="54864" indent="0" eaLnBrk="1" fontAlgn="auto" hangingPunct="1">
              <a:spcAft>
                <a:spcPts val="0"/>
              </a:spcAft>
              <a:defRPr/>
            </a:pPr>
            <a:r>
              <a:rPr lang="hr-HR" sz="3200" dirty="0" err="1" smtClean="0">
                <a:solidFill>
                  <a:srgbClr val="002060"/>
                </a:solidFill>
              </a:rPr>
              <a:t>Which</a:t>
            </a:r>
            <a:r>
              <a:rPr lang="hr-HR" sz="3200" dirty="0" smtClean="0">
                <a:solidFill>
                  <a:srgbClr val="002060"/>
                </a:solidFill>
              </a:rPr>
              <a:t> </a:t>
            </a:r>
            <a:r>
              <a:rPr lang="hr-HR" sz="3200" dirty="0" err="1" smtClean="0">
                <a:solidFill>
                  <a:srgbClr val="002060"/>
                </a:solidFill>
              </a:rPr>
              <a:t>properties</a:t>
            </a:r>
            <a:r>
              <a:rPr lang="hr-HR" sz="3200" dirty="0" smtClean="0">
                <a:solidFill>
                  <a:srgbClr val="002060"/>
                </a:solidFill>
              </a:rPr>
              <a:t> do </a:t>
            </a:r>
            <a:r>
              <a:rPr lang="hr-HR" sz="3200" dirty="0" err="1" smtClean="0">
                <a:solidFill>
                  <a:srgbClr val="002060"/>
                </a:solidFill>
              </a:rPr>
              <a:t>the</a:t>
            </a:r>
            <a:r>
              <a:rPr lang="hr-HR" sz="3200" dirty="0" smtClean="0">
                <a:solidFill>
                  <a:srgbClr val="002060"/>
                </a:solidFill>
              </a:rPr>
              <a:t> </a:t>
            </a:r>
            <a:r>
              <a:rPr lang="hr-HR" sz="3200" dirty="0" err="1" smtClean="0">
                <a:solidFill>
                  <a:srgbClr val="002060"/>
                </a:solidFill>
              </a:rPr>
              <a:t>following</a:t>
            </a:r>
            <a:r>
              <a:rPr lang="hr-HR" sz="3200" dirty="0" smtClean="0">
                <a:solidFill>
                  <a:srgbClr val="002060"/>
                </a:solidFill>
              </a:rPr>
              <a:t> materials </a:t>
            </a:r>
            <a:r>
              <a:rPr lang="hr-HR" sz="3200" dirty="0" err="1" smtClean="0">
                <a:solidFill>
                  <a:srgbClr val="002060"/>
                </a:solidFill>
              </a:rPr>
              <a:t>possess</a:t>
            </a:r>
            <a:r>
              <a:rPr lang="hr-HR" sz="3200" dirty="0" smtClean="0">
                <a:solidFill>
                  <a:srgbClr val="002060"/>
                </a:solidFill>
              </a:rPr>
              <a:t>?</a:t>
            </a:r>
          </a:p>
        </p:txBody>
      </p:sp>
      <p:graphicFrame>
        <p:nvGraphicFramePr>
          <p:cNvPr id="5" name="Content Placeholder 4"/>
          <p:cNvGraphicFramePr>
            <a:graphicFrameLocks noGrp="1"/>
          </p:cNvGraphicFramePr>
          <p:nvPr>
            <p:ph idx="1"/>
          </p:nvPr>
        </p:nvGraphicFramePr>
        <p:xfrm>
          <a:off x="500063" y="2143125"/>
          <a:ext cx="8229600" cy="3332480"/>
        </p:xfrm>
        <a:graphic>
          <a:graphicData uri="http://schemas.openxmlformats.org/drawingml/2006/table">
            <a:tbl>
              <a:tblPr firstRow="1" bandRow="1">
                <a:tableStyleId>{00A15C55-8517-42AA-B614-E9B94910E393}</a:tableStyleId>
              </a:tblPr>
              <a:tblGrid>
                <a:gridCol w="4114800"/>
                <a:gridCol w="4114800"/>
              </a:tblGrid>
              <a:tr h="142252">
                <a:tc>
                  <a:txBody>
                    <a:bodyPr/>
                    <a:lstStyle/>
                    <a:p>
                      <a:pPr algn="ctr"/>
                      <a:r>
                        <a:rPr lang="hr-HR" dirty="0" smtClean="0">
                          <a:solidFill>
                            <a:schemeClr val="tx1"/>
                          </a:solidFill>
                        </a:rPr>
                        <a:t>Material</a:t>
                      </a:r>
                      <a:endParaRPr lang="hr-H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r-HR" dirty="0" smtClean="0">
                          <a:solidFill>
                            <a:schemeClr val="tx1"/>
                          </a:solidFill>
                        </a:rPr>
                        <a:t>Properties</a:t>
                      </a:r>
                      <a:endParaRPr lang="hr-H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Aluminium</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Lightness ; Strength</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Rubber</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Elasticity</a:t>
                      </a:r>
                      <a:r>
                        <a:rPr lang="en-US" baseline="0" noProof="0" dirty="0" smtClean="0"/>
                        <a:t> ; Insulation</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Ceramics</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Thermal</a:t>
                      </a:r>
                      <a:r>
                        <a:rPr lang="en-US" baseline="0" noProof="0" dirty="0" smtClean="0"/>
                        <a:t> Resistivity</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baseline="0" dirty="0" smtClean="0"/>
                        <a:t>Steel</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Strength</a:t>
                      </a:r>
                      <a:endParaRPr lang="en-US"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Copper</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Conductivity</a:t>
                      </a:r>
                      <a:r>
                        <a:rPr lang="en-US" baseline="0" noProof="0" dirty="0" smtClean="0"/>
                        <a:t> ; Corrosion Resistance</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Lead</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noProof="0" dirty="0" smtClean="0"/>
                        <a:t>H</a:t>
                      </a:r>
                      <a:r>
                        <a:rPr lang="en-US" noProof="0" dirty="0" err="1" smtClean="0"/>
                        <a:t>igh</a:t>
                      </a:r>
                      <a:r>
                        <a:rPr lang="en-US" noProof="0" dirty="0" smtClean="0"/>
                        <a:t> Density; </a:t>
                      </a:r>
                      <a:r>
                        <a:rPr lang="en-US" noProof="0" dirty="0" err="1" smtClean="0"/>
                        <a:t>Duc</a:t>
                      </a:r>
                      <a:r>
                        <a:rPr lang="hr-HR" noProof="0" dirty="0" smtClean="0"/>
                        <a:t>t</a:t>
                      </a:r>
                      <a:r>
                        <a:rPr lang="en-US" noProof="0" dirty="0" err="1" smtClean="0"/>
                        <a:t>ility</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Nylon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Strength ; Toughness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dirty="0" smtClean="0"/>
                        <a:t>Wood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Insulation ; Environmental</a:t>
                      </a:r>
                      <a:r>
                        <a:rPr lang="en-US" baseline="0" noProof="0" dirty="0" smtClean="0"/>
                        <a:t> Friendliness</a:t>
                      </a:r>
                      <a:endParaRPr lang="en-US" noProof="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88B0085-917A-4ABC-839A-CB533B2D091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rtlCol="0">
            <a:normAutofit/>
          </a:bodyPr>
          <a:lstStyle/>
          <a:p>
            <a:pPr marL="54864" indent="0" eaLnBrk="1" fontAlgn="auto" hangingPunct="1">
              <a:spcAft>
                <a:spcPts val="0"/>
              </a:spcAft>
              <a:defRPr/>
            </a:pPr>
            <a:r>
              <a:rPr lang="hr-HR" sz="3200" dirty="0" err="1" smtClean="0">
                <a:solidFill>
                  <a:srgbClr val="002060"/>
                </a:solidFill>
              </a:rPr>
              <a:t>Find</a:t>
            </a:r>
            <a:r>
              <a:rPr lang="hr-HR" sz="3200" dirty="0" smtClean="0">
                <a:solidFill>
                  <a:srgbClr val="002060"/>
                </a:solidFill>
              </a:rPr>
              <a:t> </a:t>
            </a:r>
            <a:r>
              <a:rPr lang="hr-HR" sz="3200" dirty="0" err="1" smtClean="0">
                <a:solidFill>
                  <a:srgbClr val="002060"/>
                </a:solidFill>
              </a:rPr>
              <a:t>application</a:t>
            </a:r>
            <a:r>
              <a:rPr lang="hr-HR" sz="3200" dirty="0" smtClean="0">
                <a:solidFill>
                  <a:srgbClr val="002060"/>
                </a:solidFill>
              </a:rPr>
              <a:t> for </a:t>
            </a:r>
            <a:r>
              <a:rPr lang="hr-HR" sz="3200" dirty="0" err="1" smtClean="0">
                <a:solidFill>
                  <a:srgbClr val="002060"/>
                </a:solidFill>
              </a:rPr>
              <a:t>the</a:t>
            </a:r>
            <a:r>
              <a:rPr lang="hr-HR" sz="3200" dirty="0" smtClean="0">
                <a:solidFill>
                  <a:srgbClr val="002060"/>
                </a:solidFill>
              </a:rPr>
              <a:t> </a:t>
            </a:r>
            <a:r>
              <a:rPr lang="hr-HR" sz="3200" dirty="0" err="1" smtClean="0">
                <a:solidFill>
                  <a:srgbClr val="002060"/>
                </a:solidFill>
              </a:rPr>
              <a:t>following</a:t>
            </a:r>
            <a:r>
              <a:rPr lang="hr-HR" sz="3200" dirty="0" smtClean="0">
                <a:solidFill>
                  <a:srgbClr val="002060"/>
                </a:solidFill>
              </a:rPr>
              <a:t> </a:t>
            </a:r>
            <a:r>
              <a:rPr lang="hr-HR" sz="3200" dirty="0" err="1" smtClean="0">
                <a:solidFill>
                  <a:srgbClr val="002060"/>
                </a:solidFill>
              </a:rPr>
              <a:t>engineering</a:t>
            </a:r>
            <a:r>
              <a:rPr lang="hr-HR" sz="3200" dirty="0" smtClean="0">
                <a:solidFill>
                  <a:srgbClr val="002060"/>
                </a:solidFill>
              </a:rPr>
              <a:t> materials:</a:t>
            </a:r>
          </a:p>
        </p:txBody>
      </p:sp>
      <p:graphicFrame>
        <p:nvGraphicFramePr>
          <p:cNvPr id="5" name="Content Placeholder 4"/>
          <p:cNvGraphicFramePr>
            <a:graphicFrameLocks noGrp="1"/>
          </p:cNvGraphicFramePr>
          <p:nvPr>
            <p:ph idx="1"/>
          </p:nvPr>
        </p:nvGraphicFramePr>
        <p:xfrm>
          <a:off x="428625" y="2133600"/>
          <a:ext cx="8229600" cy="3972560"/>
        </p:xfrm>
        <a:graphic>
          <a:graphicData uri="http://schemas.openxmlformats.org/drawingml/2006/table">
            <a:tbl>
              <a:tblPr firstRow="1" bandRow="1">
                <a:tableStyleId>{00A15C55-8517-42AA-B614-E9B94910E393}</a:tableStyleId>
              </a:tblPr>
              <a:tblGrid>
                <a:gridCol w="4114800"/>
                <a:gridCol w="4114800"/>
              </a:tblGrid>
              <a:tr h="308928">
                <a:tc>
                  <a:txBody>
                    <a:bodyPr/>
                    <a:lstStyle/>
                    <a:p>
                      <a:pPr algn="ctr"/>
                      <a:r>
                        <a:rPr lang="hr-HR" dirty="0" smtClean="0">
                          <a:solidFill>
                            <a:schemeClr val="tx1"/>
                          </a:solidFill>
                        </a:rPr>
                        <a:t>Material</a:t>
                      </a:r>
                      <a:endParaRPr lang="hr-H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r-HR" dirty="0" smtClean="0">
                          <a:solidFill>
                            <a:schemeClr val="tx1"/>
                          </a:solidFill>
                        </a:rPr>
                        <a:t>Application</a:t>
                      </a:r>
                      <a:endParaRPr lang="hr-H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err="1" smtClean="0"/>
                        <a:t>Aluminium</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Foil; Aircraft; Window Frame</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Rubber</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Tyres,;</a:t>
                      </a:r>
                      <a:r>
                        <a:rPr lang="hr-HR" baseline="0" dirty="0" smtClean="0"/>
                        <a:t> Seal; Gasket</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Ceramics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Furnace; Brick</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aseline="0" noProof="0" dirty="0" smtClean="0"/>
                        <a:t>Steel</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Section; Pipe</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Copper</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Pipe;</a:t>
                      </a:r>
                      <a:r>
                        <a:rPr lang="hr-HR" baseline="0" dirty="0" smtClean="0"/>
                        <a:t> Cables</a:t>
                      </a:r>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Lead</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Storage Battery;</a:t>
                      </a:r>
                      <a:r>
                        <a:rPr lang="hr-HR" baseline="0" dirty="0" smtClean="0"/>
                        <a:t> Radiation </a:t>
                      </a:r>
                      <a:r>
                        <a:rPr lang="hr-HR" baseline="0" smtClean="0"/>
                        <a:t>Protection Bullets</a:t>
                      </a:r>
                      <a:endParaRPr lang="hr-H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Nylon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Rope; Clothing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hr-HR" noProof="0" dirty="0" smtClean="0"/>
                        <a:t>Cast </a:t>
                      </a:r>
                      <a:r>
                        <a:rPr lang="en-US" noProof="0" dirty="0" smtClean="0"/>
                        <a:t>Iron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Engine</a:t>
                      </a:r>
                      <a:r>
                        <a:rPr lang="hr-HR" baseline="0" dirty="0" smtClean="0"/>
                        <a:t> Block; Valves</a:t>
                      </a:r>
                      <a:endParaRPr lang="hr-H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noProof="0" dirty="0" smtClean="0"/>
                        <a:t>Wood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smtClean="0"/>
                        <a:t>Furniture; Deck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88B0085-917A-4ABC-839A-CB533B2D091B}"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533400"/>
            <a:ext cx="3647089" cy="584775"/>
          </a:xfrm>
          <a:prstGeom prst="rect">
            <a:avLst/>
          </a:prstGeom>
        </p:spPr>
        <p:txBody>
          <a:bodyPr wrap="none">
            <a:spAutoFit/>
          </a:bodyPr>
          <a:lstStyle/>
          <a:p>
            <a:r>
              <a:rPr lang="en-US" sz="3200" b="1" dirty="0">
                <a:solidFill>
                  <a:srgbClr val="002060"/>
                </a:solidFill>
              </a:rPr>
              <a:t>MATERIALS TESTING</a:t>
            </a:r>
          </a:p>
        </p:txBody>
      </p:sp>
      <p:sp>
        <p:nvSpPr>
          <p:cNvPr id="5" name="Rectangle 4"/>
          <p:cNvSpPr/>
          <p:nvPr/>
        </p:nvSpPr>
        <p:spPr>
          <a:xfrm>
            <a:off x="609600" y="1219200"/>
            <a:ext cx="3778214" cy="523220"/>
          </a:xfrm>
          <a:prstGeom prst="rect">
            <a:avLst/>
          </a:prstGeom>
        </p:spPr>
        <p:txBody>
          <a:bodyPr wrap="none">
            <a:spAutoFit/>
          </a:bodyPr>
          <a:lstStyle/>
          <a:p>
            <a:r>
              <a:rPr lang="en-US" sz="2800" b="1" dirty="0">
                <a:solidFill>
                  <a:srgbClr val="002060"/>
                </a:solidFill>
              </a:rPr>
              <a:t>Why are metals tested ?</a:t>
            </a:r>
          </a:p>
        </p:txBody>
      </p:sp>
      <p:sp>
        <p:nvSpPr>
          <p:cNvPr id="6" name="Rectangle 5"/>
          <p:cNvSpPr/>
          <p:nvPr/>
        </p:nvSpPr>
        <p:spPr>
          <a:xfrm>
            <a:off x="609600" y="1752600"/>
            <a:ext cx="8305800" cy="3477875"/>
          </a:xfrm>
          <a:prstGeom prst="rect">
            <a:avLst/>
          </a:prstGeom>
        </p:spPr>
        <p:txBody>
          <a:bodyPr wrap="square">
            <a:spAutoFit/>
          </a:bodyPr>
          <a:lstStyle/>
          <a:p>
            <a:pPr>
              <a:buFont typeface="Arial" pitchFamily="34" charset="0"/>
              <a:buChar char="•"/>
            </a:pPr>
            <a:r>
              <a:rPr lang="en-US" sz="2000" dirty="0"/>
              <a:t>Ensure quality </a:t>
            </a:r>
          </a:p>
          <a:p>
            <a:pPr>
              <a:buFont typeface="Arial" pitchFamily="34" charset="0"/>
              <a:buChar char="•"/>
            </a:pPr>
            <a:r>
              <a:rPr lang="en-US" sz="2000" dirty="0"/>
              <a:t>Test properties</a:t>
            </a:r>
          </a:p>
          <a:p>
            <a:pPr>
              <a:buFont typeface="Arial" pitchFamily="34" charset="0"/>
              <a:buChar char="•"/>
            </a:pPr>
            <a:r>
              <a:rPr lang="en-US" sz="2000" dirty="0"/>
              <a:t>Prevent failure in use</a:t>
            </a:r>
          </a:p>
          <a:p>
            <a:pPr>
              <a:buFont typeface="Arial" pitchFamily="34" charset="0"/>
              <a:buChar char="•"/>
            </a:pPr>
            <a:r>
              <a:rPr lang="en-US" sz="2000" dirty="0"/>
              <a:t>Make informed choices in using materials </a:t>
            </a:r>
          </a:p>
          <a:p>
            <a:endParaRPr lang="en-US" sz="2000" dirty="0"/>
          </a:p>
          <a:p>
            <a:r>
              <a:rPr lang="en-US" sz="2000" b="1" dirty="0" smtClean="0"/>
              <a:t>Factor </a:t>
            </a:r>
            <a:r>
              <a:rPr lang="en-US" sz="2000" b="1" dirty="0"/>
              <a:t>of Safety </a:t>
            </a:r>
            <a:r>
              <a:rPr lang="en-US" sz="2000" dirty="0"/>
              <a:t>is the ratio comparing the actual stress on a material and the safe useable stress</a:t>
            </a:r>
            <a:r>
              <a:rPr lang="en-US" sz="2000" dirty="0" smtClean="0"/>
              <a:t>.</a:t>
            </a:r>
          </a:p>
          <a:p>
            <a:r>
              <a:rPr lang="en-US" sz="2000" dirty="0" smtClean="0"/>
              <a:t>Factor of Safety describes the structural capacity of a system beyond the expected loads or actual loads (The safety factor is how much the designed part actually will be able to withstand )</a:t>
            </a:r>
          </a:p>
          <a:p>
            <a:endParaRPr lang="en-US" sz="2000"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317" name="Object 5"/>
          <p:cNvGraphicFramePr>
            <a:graphicFrameLocks noChangeAspect="1"/>
          </p:cNvGraphicFramePr>
          <p:nvPr/>
        </p:nvGraphicFramePr>
        <p:xfrm>
          <a:off x="685800" y="5105400"/>
          <a:ext cx="4495800" cy="824769"/>
        </p:xfrm>
        <a:graphic>
          <a:graphicData uri="http://schemas.openxmlformats.org/presentationml/2006/ole">
            <p:oleObj spid="_x0000_s13317" name="Equation" r:id="rId3" imgW="2654280" imgH="482400" progId="Equation.3">
              <p:embed/>
            </p:oleObj>
          </a:graphicData>
        </a:graphic>
      </p:graphicFrame>
      <p:sp>
        <p:nvSpPr>
          <p:cNvPr id="7" name="Slide Number Placeholder 6"/>
          <p:cNvSpPr>
            <a:spLocks noGrp="1"/>
          </p:cNvSpPr>
          <p:nvPr>
            <p:ph type="sldNum" sz="quarter" idx="12"/>
          </p:nvPr>
        </p:nvSpPr>
        <p:spPr/>
        <p:txBody>
          <a:bodyPr/>
          <a:lstStyle/>
          <a:p>
            <a:fld id="{088B0085-917A-4ABC-839A-CB533B2D091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2932149" cy="523220"/>
          </a:xfrm>
          <a:prstGeom prst="rect">
            <a:avLst/>
          </a:prstGeom>
        </p:spPr>
        <p:txBody>
          <a:bodyPr wrap="none">
            <a:spAutoFit/>
          </a:bodyPr>
          <a:lstStyle/>
          <a:p>
            <a:r>
              <a:rPr lang="en-US" sz="2800" b="1" dirty="0">
                <a:solidFill>
                  <a:srgbClr val="002060"/>
                </a:solidFill>
              </a:rPr>
              <a:t>Two forms of </a:t>
            </a:r>
            <a:r>
              <a:rPr lang="en-US" sz="2800" b="1" dirty="0" smtClean="0">
                <a:solidFill>
                  <a:srgbClr val="002060"/>
                </a:solidFill>
              </a:rPr>
              <a:t>tests</a:t>
            </a:r>
            <a:endParaRPr lang="en-US" sz="2800" b="1" dirty="0">
              <a:solidFill>
                <a:srgbClr val="002060"/>
              </a:solidFill>
            </a:endParaRPr>
          </a:p>
        </p:txBody>
      </p:sp>
      <p:sp>
        <p:nvSpPr>
          <p:cNvPr id="3" name="Rectangle 3"/>
          <p:cNvSpPr txBox="1">
            <a:spLocks noChangeArrowheads="1"/>
          </p:cNvSpPr>
          <p:nvPr/>
        </p:nvSpPr>
        <p:spPr>
          <a:xfrm>
            <a:off x="304800" y="762000"/>
            <a:ext cx="8229600" cy="4411662"/>
          </a:xfrm>
          <a:prstGeom prst="rect">
            <a:avLst/>
          </a:prstGeom>
        </p:spPr>
        <p:txBody>
          <a:bodyPr/>
          <a:lstStyle/>
          <a:p>
            <a:pPr marL="342900" indent="-342900" algn="just">
              <a:spcBef>
                <a:spcPct val="20000"/>
              </a:spcBef>
              <a:buFont typeface="Arial" pitchFamily="34" charset="0"/>
              <a:buChar char="•"/>
            </a:pPr>
            <a:r>
              <a:rPr lang="en-US" sz="2400" b="1" dirty="0" smtClean="0"/>
              <a:t>Destructive tests</a:t>
            </a:r>
            <a:r>
              <a:rPr lang="en-US" sz="2400" dirty="0" smtClean="0"/>
              <a:t> (</a:t>
            </a:r>
            <a:r>
              <a:rPr lang="en-US" sz="2400" b="1" dirty="0" smtClean="0"/>
              <a:t>DT</a:t>
            </a:r>
            <a:r>
              <a:rPr lang="en-US" sz="2400" dirty="0" smtClean="0"/>
              <a:t>)</a:t>
            </a:r>
            <a:r>
              <a:rPr lang="en-US" sz="2400" b="1" dirty="0" smtClean="0"/>
              <a:t> is called mechanical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tests</a:t>
            </a:r>
            <a:r>
              <a:rPr lang="en-US" sz="2400" noProof="0" dirty="0" smtClean="0"/>
              <a:t>. It</a:t>
            </a:r>
            <a:r>
              <a:rPr kumimoji="0" lang="en-US" sz="2400" b="1" i="0" u="none" strike="noStrike" kern="1200" cap="none" spc="0" normalizeH="0" noProof="0" dirty="0" smtClean="0">
                <a:ln>
                  <a:noFill/>
                </a:ln>
                <a:solidFill>
                  <a:schemeClr val="tx1"/>
                </a:solidFill>
                <a:effectLst/>
                <a:uLnTx/>
                <a:uFillTx/>
                <a:latin typeface="+mn-lt"/>
                <a:ea typeface="+mn-ea"/>
                <a:cs typeface="+mn-cs"/>
              </a:rPr>
              <a:t> </a:t>
            </a:r>
            <a:r>
              <a:rPr lang="en-US" sz="2400" dirty="0" smtClean="0"/>
              <a:t>requires destroying the specimen in order to measure the property. Often requires a specially prepared specimen. </a:t>
            </a:r>
            <a:r>
              <a:rPr lang="en-US" sz="2400" i="1" dirty="0" smtClean="0"/>
              <a:t>(e.g. Tensile test). </a:t>
            </a:r>
          </a:p>
          <a:p>
            <a:pPr>
              <a:lnSpc>
                <a:spcPct val="80000"/>
              </a:lnSpc>
            </a:pPr>
            <a:r>
              <a:rPr lang="en-US" sz="2400" dirty="0" smtClean="0">
                <a:solidFill>
                  <a:schemeClr val="accent2"/>
                </a:solidFill>
              </a:rPr>
              <a:t>	</a:t>
            </a:r>
          </a:p>
          <a:p>
            <a:pPr algn="just"/>
            <a:r>
              <a:rPr kumimoji="0" lang="en-US" sz="2400" b="1" i="0" u="none" strike="noStrike" cap="none" spc="0" normalizeH="0" baseline="0" noProof="0" dirty="0" smtClean="0">
                <a:ln>
                  <a:noFill/>
                </a:ln>
                <a:effectLst/>
                <a:uLnTx/>
                <a:uFillTx/>
              </a:rPr>
              <a:t>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Non-destructive tests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NDT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lang="en-US" sz="2400" dirty="0" smtClean="0"/>
              <a:t>measures attributes of the specimen without damaging it. Does not normally need a prepared specimen. Typically used to find flaws inside a part. </a:t>
            </a:r>
          </a:p>
          <a:p>
            <a:r>
              <a:rPr lang="en-US" sz="2400" i="1" dirty="0" smtClean="0"/>
              <a:t>(e.g. X-ray, Ultrasound) .</a:t>
            </a:r>
          </a:p>
          <a:p>
            <a:endParaRPr lang="en-US" sz="2400" dirty="0" smtClean="0"/>
          </a:p>
        </p:txBody>
      </p:sp>
      <p:pic>
        <p:nvPicPr>
          <p:cNvPr id="4" name="Picture 2"/>
          <p:cNvPicPr>
            <a:picLocks noChangeAspect="1" noChangeArrowheads="1"/>
          </p:cNvPicPr>
          <p:nvPr/>
        </p:nvPicPr>
        <p:blipFill>
          <a:blip r:embed="rId2" cstate="print"/>
          <a:srcRect r="7143"/>
          <a:stretch>
            <a:fillRect/>
          </a:stretch>
        </p:blipFill>
        <p:spPr bwMode="auto">
          <a:xfrm>
            <a:off x="762000" y="4191000"/>
            <a:ext cx="2590800" cy="19812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343400" y="3886200"/>
            <a:ext cx="4191000" cy="2362200"/>
          </a:xfrm>
          <a:prstGeom prst="rect">
            <a:avLst/>
          </a:prstGeom>
          <a:noFill/>
          <a:ln w="9525">
            <a:noFill/>
            <a:miter lim="800000"/>
            <a:headEnd/>
            <a:tailEnd/>
          </a:ln>
        </p:spPr>
      </p:pic>
      <p:sp>
        <p:nvSpPr>
          <p:cNvPr id="6" name="Rectangle 5"/>
          <p:cNvSpPr/>
          <p:nvPr/>
        </p:nvSpPr>
        <p:spPr>
          <a:xfrm>
            <a:off x="5105400" y="6019800"/>
            <a:ext cx="3124200" cy="646331"/>
          </a:xfrm>
          <a:prstGeom prst="rect">
            <a:avLst/>
          </a:prstGeom>
        </p:spPr>
        <p:txBody>
          <a:bodyPr wrap="square">
            <a:spAutoFit/>
          </a:bodyPr>
          <a:lstStyle/>
          <a:p>
            <a:endParaRPr lang="en-US" dirty="0"/>
          </a:p>
          <a:p>
            <a:r>
              <a:rPr lang="en-US" i="1" dirty="0"/>
              <a:t>Ultrasonic Weld Inspection: </a:t>
            </a:r>
            <a:endParaRPr lang="en-US" dirty="0"/>
          </a:p>
        </p:txBody>
      </p:sp>
      <p:sp>
        <p:nvSpPr>
          <p:cNvPr id="7" name="Rectangle 6"/>
          <p:cNvSpPr/>
          <p:nvPr/>
        </p:nvSpPr>
        <p:spPr>
          <a:xfrm>
            <a:off x="762000" y="6019800"/>
            <a:ext cx="2514600" cy="646331"/>
          </a:xfrm>
          <a:prstGeom prst="rect">
            <a:avLst/>
          </a:prstGeom>
        </p:spPr>
        <p:txBody>
          <a:bodyPr wrap="square">
            <a:spAutoFit/>
          </a:bodyPr>
          <a:lstStyle/>
          <a:p>
            <a:endParaRPr lang="en-US" dirty="0"/>
          </a:p>
          <a:p>
            <a:r>
              <a:rPr lang="en-US" i="1" dirty="0"/>
              <a:t>Tensile Test specimens </a:t>
            </a:r>
            <a:endParaRPr lang="en-US" dirty="0"/>
          </a:p>
        </p:txBody>
      </p:sp>
      <p:sp>
        <p:nvSpPr>
          <p:cNvPr id="8" name="Slide Number Placeholder 7"/>
          <p:cNvSpPr>
            <a:spLocks noGrp="1"/>
          </p:cNvSpPr>
          <p:nvPr>
            <p:ph type="sldNum" sz="quarter" idx="12"/>
          </p:nvPr>
        </p:nvSpPr>
        <p:spPr/>
        <p:txBody>
          <a:bodyPr/>
          <a:lstStyle/>
          <a:p>
            <a:fld id="{088B0085-917A-4ABC-839A-CB533B2D091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0"/>
          </p:nvPr>
        </p:nvSpPr>
        <p:spPr>
          <a:noFill/>
        </p:spPr>
        <p:txBody>
          <a:bodyPr/>
          <a:lstStyle/>
          <a:p>
            <a:fld id="{3E8DA11A-ABB8-4CDD-81CD-AE9D42189480}" type="slidenum">
              <a:rPr lang="en-US">
                <a:latin typeface="Times New Roman" pitchFamily="18" charset="0"/>
              </a:rPr>
              <a:pPr/>
              <a:t>4</a:t>
            </a:fld>
            <a:endParaRPr lang="en-US">
              <a:latin typeface="Times New Roman" pitchFamily="18" charset="0"/>
            </a:endParaRPr>
          </a:p>
        </p:txBody>
      </p:sp>
      <p:sp>
        <p:nvSpPr>
          <p:cNvPr id="6147" name="Text Box 1028"/>
          <p:cNvSpPr txBox="1">
            <a:spLocks noChangeArrowheads="1"/>
          </p:cNvSpPr>
          <p:nvPr/>
        </p:nvSpPr>
        <p:spPr bwMode="auto">
          <a:xfrm>
            <a:off x="0" y="285750"/>
            <a:ext cx="9144000" cy="461665"/>
          </a:xfrm>
          <a:prstGeom prst="rect">
            <a:avLst/>
          </a:prstGeom>
          <a:noFill/>
          <a:ln w="9525">
            <a:noFill/>
            <a:miter lim="800000"/>
            <a:headEnd/>
            <a:tailEnd/>
          </a:ln>
        </p:spPr>
        <p:txBody>
          <a:bodyPr>
            <a:spAutoFit/>
          </a:bodyPr>
          <a:lstStyle/>
          <a:p>
            <a:pPr algn="ctr"/>
            <a:r>
              <a:rPr lang="en-US" sz="2400" b="1" dirty="0">
                <a:solidFill>
                  <a:schemeClr val="accent2"/>
                </a:solidFill>
              </a:rPr>
              <a:t>Types of Loading</a:t>
            </a:r>
          </a:p>
        </p:txBody>
      </p:sp>
      <p:pic>
        <p:nvPicPr>
          <p:cNvPr id="6148" name="Picture 1044" descr="D:\Callister\ProblemsAndFigJPEG\ch06\f6_01.jpg"/>
          <p:cNvPicPr>
            <a:picLocks noChangeAspect="1" noChangeArrowheads="1"/>
          </p:cNvPicPr>
          <p:nvPr/>
        </p:nvPicPr>
        <p:blipFill>
          <a:blip r:embed="rId3" cstate="print"/>
          <a:srcRect l="22420" r="22993" b="54408"/>
          <a:stretch>
            <a:fillRect/>
          </a:stretch>
        </p:blipFill>
        <p:spPr bwMode="auto">
          <a:xfrm>
            <a:off x="508000" y="685801"/>
            <a:ext cx="7797800" cy="2514599"/>
          </a:xfrm>
          <a:prstGeom prst="rect">
            <a:avLst/>
          </a:prstGeom>
          <a:noFill/>
          <a:ln w="9525">
            <a:noFill/>
            <a:miter lim="800000"/>
            <a:headEnd/>
            <a:tailEnd/>
          </a:ln>
        </p:spPr>
      </p:pic>
      <p:sp>
        <p:nvSpPr>
          <p:cNvPr id="6149" name="Text Box 1047"/>
          <p:cNvSpPr txBox="1">
            <a:spLocks noChangeArrowheads="1"/>
          </p:cNvSpPr>
          <p:nvPr/>
        </p:nvSpPr>
        <p:spPr bwMode="auto">
          <a:xfrm>
            <a:off x="406400" y="742950"/>
            <a:ext cx="1422400" cy="369332"/>
          </a:xfrm>
          <a:prstGeom prst="rect">
            <a:avLst/>
          </a:prstGeom>
          <a:solidFill>
            <a:schemeClr val="bg1"/>
          </a:solidFill>
          <a:ln w="28575">
            <a:solidFill>
              <a:schemeClr val="tx1"/>
            </a:solidFill>
            <a:miter lim="800000"/>
            <a:headEnd/>
            <a:tailEnd/>
          </a:ln>
        </p:spPr>
        <p:txBody>
          <a:bodyPr>
            <a:spAutoFit/>
          </a:bodyPr>
          <a:lstStyle/>
          <a:p>
            <a:pPr algn="ctr" eaLnBrk="0" hangingPunct="0">
              <a:spcBef>
                <a:spcPct val="50000"/>
              </a:spcBef>
            </a:pPr>
            <a:r>
              <a:rPr lang="en-US" b="1">
                <a:solidFill>
                  <a:srgbClr val="FF0000"/>
                </a:solidFill>
              </a:rPr>
              <a:t>Tensile</a:t>
            </a:r>
          </a:p>
        </p:txBody>
      </p:sp>
      <p:sp>
        <p:nvSpPr>
          <p:cNvPr id="6150" name="Text Box 1048"/>
          <p:cNvSpPr txBox="1">
            <a:spLocks noChangeArrowheads="1"/>
          </p:cNvSpPr>
          <p:nvPr/>
        </p:nvSpPr>
        <p:spPr bwMode="auto">
          <a:xfrm>
            <a:off x="3733800" y="838200"/>
            <a:ext cx="2540000" cy="369332"/>
          </a:xfrm>
          <a:prstGeom prst="rect">
            <a:avLst/>
          </a:prstGeom>
          <a:solidFill>
            <a:schemeClr val="bg1"/>
          </a:solidFill>
          <a:ln w="28575">
            <a:solidFill>
              <a:schemeClr val="tx1"/>
            </a:solidFill>
            <a:miter lim="800000"/>
            <a:headEnd/>
            <a:tailEnd/>
          </a:ln>
        </p:spPr>
        <p:txBody>
          <a:bodyPr>
            <a:spAutoFit/>
          </a:bodyPr>
          <a:lstStyle/>
          <a:p>
            <a:pPr algn="ctr" eaLnBrk="0" hangingPunct="0">
              <a:spcBef>
                <a:spcPct val="50000"/>
              </a:spcBef>
            </a:pPr>
            <a:r>
              <a:rPr lang="en-US" b="1" dirty="0">
                <a:solidFill>
                  <a:srgbClr val="FF0000"/>
                </a:solidFill>
              </a:rPr>
              <a:t>Compressive</a:t>
            </a:r>
            <a:endParaRPr lang="en-US" dirty="0">
              <a:solidFill>
                <a:srgbClr val="FF0000"/>
              </a:solidFill>
            </a:endParaRPr>
          </a:p>
        </p:txBody>
      </p:sp>
      <p:pic>
        <p:nvPicPr>
          <p:cNvPr id="6151" name="Picture 1051" descr="D:\Callister\ProblemsAndFigJPEG\ch06\f6_01.jpg"/>
          <p:cNvPicPr>
            <a:picLocks noChangeAspect="1" noChangeArrowheads="1"/>
          </p:cNvPicPr>
          <p:nvPr/>
        </p:nvPicPr>
        <p:blipFill>
          <a:blip r:embed="rId3" cstate="print"/>
          <a:srcRect l="22420" t="50055" b="3627"/>
          <a:stretch>
            <a:fillRect/>
          </a:stretch>
        </p:blipFill>
        <p:spPr bwMode="auto">
          <a:xfrm>
            <a:off x="457200" y="3048000"/>
            <a:ext cx="8686800" cy="2158604"/>
          </a:xfrm>
          <a:prstGeom prst="rect">
            <a:avLst/>
          </a:prstGeom>
          <a:noFill/>
          <a:ln w="9525">
            <a:noFill/>
            <a:miter lim="800000"/>
            <a:headEnd/>
            <a:tailEnd/>
          </a:ln>
        </p:spPr>
      </p:pic>
      <p:sp>
        <p:nvSpPr>
          <p:cNvPr id="6152" name="Text Box 1052"/>
          <p:cNvSpPr txBox="1">
            <a:spLocks noChangeArrowheads="1"/>
          </p:cNvSpPr>
          <p:nvPr/>
        </p:nvSpPr>
        <p:spPr bwMode="auto">
          <a:xfrm>
            <a:off x="406400" y="3943350"/>
            <a:ext cx="1219200" cy="369332"/>
          </a:xfrm>
          <a:prstGeom prst="rect">
            <a:avLst/>
          </a:prstGeom>
          <a:solidFill>
            <a:schemeClr val="bg1"/>
          </a:solidFill>
          <a:ln w="28575">
            <a:solidFill>
              <a:schemeClr val="tx1"/>
            </a:solidFill>
            <a:miter lim="800000"/>
            <a:headEnd/>
            <a:tailEnd/>
          </a:ln>
        </p:spPr>
        <p:txBody>
          <a:bodyPr>
            <a:spAutoFit/>
          </a:bodyPr>
          <a:lstStyle/>
          <a:p>
            <a:pPr algn="ctr" eaLnBrk="0" hangingPunct="0">
              <a:spcBef>
                <a:spcPct val="50000"/>
              </a:spcBef>
            </a:pPr>
            <a:r>
              <a:rPr lang="en-US" b="1">
                <a:solidFill>
                  <a:srgbClr val="FF0000"/>
                </a:solidFill>
              </a:rPr>
              <a:t>Shear</a:t>
            </a:r>
            <a:endParaRPr lang="en-US">
              <a:solidFill>
                <a:srgbClr val="FF0000"/>
              </a:solidFill>
            </a:endParaRPr>
          </a:p>
        </p:txBody>
      </p:sp>
      <p:sp>
        <p:nvSpPr>
          <p:cNvPr id="6153" name="Text Box 1053"/>
          <p:cNvSpPr txBox="1">
            <a:spLocks noChangeArrowheads="1"/>
          </p:cNvSpPr>
          <p:nvPr/>
        </p:nvSpPr>
        <p:spPr bwMode="auto">
          <a:xfrm>
            <a:off x="3962400" y="4400550"/>
            <a:ext cx="1625600" cy="369332"/>
          </a:xfrm>
          <a:prstGeom prst="rect">
            <a:avLst/>
          </a:prstGeom>
          <a:solidFill>
            <a:schemeClr val="bg1"/>
          </a:solidFill>
          <a:ln w="28575">
            <a:solidFill>
              <a:schemeClr val="tx1"/>
            </a:solidFill>
            <a:miter lim="800000"/>
            <a:headEnd/>
            <a:tailEnd/>
          </a:ln>
        </p:spPr>
        <p:txBody>
          <a:bodyPr>
            <a:spAutoFit/>
          </a:bodyPr>
          <a:lstStyle/>
          <a:p>
            <a:pPr algn="ctr" eaLnBrk="0" hangingPunct="0">
              <a:spcBef>
                <a:spcPct val="50000"/>
              </a:spcBef>
            </a:pPr>
            <a:r>
              <a:rPr lang="en-US" b="1">
                <a:solidFill>
                  <a:srgbClr val="FF0000"/>
                </a:solidFill>
              </a:rPr>
              <a:t>Torsion</a:t>
            </a:r>
            <a:endParaRPr lang="en-US">
              <a:solidFill>
                <a:srgbClr val="FF0000"/>
              </a:solidFill>
            </a:endParaRPr>
          </a:p>
        </p:txBody>
      </p:sp>
      <p:sp>
        <p:nvSpPr>
          <p:cNvPr id="11" name="Text Box 1053"/>
          <p:cNvSpPr txBox="1">
            <a:spLocks noChangeArrowheads="1"/>
          </p:cNvSpPr>
          <p:nvPr/>
        </p:nvSpPr>
        <p:spPr bwMode="auto">
          <a:xfrm>
            <a:off x="1371600" y="5562600"/>
            <a:ext cx="1625600" cy="369332"/>
          </a:xfrm>
          <a:prstGeom prst="rect">
            <a:avLst/>
          </a:prstGeom>
          <a:solidFill>
            <a:schemeClr val="bg1"/>
          </a:solidFill>
          <a:ln w="28575">
            <a:solidFill>
              <a:schemeClr val="tx1"/>
            </a:solidFill>
            <a:miter lim="800000"/>
            <a:headEnd/>
            <a:tailEnd/>
          </a:ln>
        </p:spPr>
        <p:txBody>
          <a:bodyPr>
            <a:spAutoFit/>
          </a:bodyPr>
          <a:lstStyle/>
          <a:p>
            <a:pPr algn="ctr" eaLnBrk="0" hangingPunct="0">
              <a:spcBef>
                <a:spcPct val="50000"/>
              </a:spcBef>
            </a:pPr>
            <a:r>
              <a:rPr lang="en-US" b="1" dirty="0" smtClean="0">
                <a:solidFill>
                  <a:srgbClr val="FF0000"/>
                </a:solidFill>
              </a:rPr>
              <a:t>Bending</a:t>
            </a:r>
            <a:endParaRPr lang="en-US" dirty="0">
              <a:solidFill>
                <a:srgbClr val="FF0000"/>
              </a:solidFill>
            </a:endParaRPr>
          </a:p>
        </p:txBody>
      </p:sp>
      <p:pic>
        <p:nvPicPr>
          <p:cNvPr id="12" name="Picture 2" descr="D:\flex_test_3_pt_load.gif"/>
          <p:cNvPicPr>
            <a:picLocks noChangeAspect="1" noChangeArrowheads="1"/>
          </p:cNvPicPr>
          <p:nvPr/>
        </p:nvPicPr>
        <p:blipFill>
          <a:blip r:embed="rId4" cstate="print"/>
          <a:srcRect/>
          <a:stretch>
            <a:fillRect/>
          </a:stretch>
        </p:blipFill>
        <p:spPr bwMode="auto">
          <a:xfrm>
            <a:off x="3048000" y="5334000"/>
            <a:ext cx="2971800" cy="1262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838200"/>
            <a:ext cx="8610600" cy="4495800"/>
          </a:xfrm>
          <a:prstGeom prst="rect">
            <a:avLst/>
          </a:prstGeom>
        </p:spPr>
        <p:txBody>
          <a:bodyPr/>
          <a:lstStyle/>
          <a:p>
            <a:pPr marL="342900" lvl="0" indent="-342900" algn="just">
              <a:spcBef>
                <a:spcPct val="20000"/>
              </a:spcBef>
              <a:buFont typeface="Arial" pitchFamily="34" charset="0"/>
              <a:buChar char="•"/>
              <a:defRPr/>
            </a:pPr>
            <a:r>
              <a:rPr lang="en-US" sz="2000" b="1" dirty="0"/>
              <a:t>Compressive stress </a:t>
            </a:r>
            <a:r>
              <a:rPr lang="en-US" sz="2000" dirty="0"/>
              <a:t>is the stress applied to materials resulting in their compaction (decrease of </a:t>
            </a:r>
            <a:r>
              <a:rPr lang="en-US" sz="2000" dirty="0" smtClean="0"/>
              <a:t>length). Usually </a:t>
            </a:r>
            <a:r>
              <a:rPr lang="en-US" sz="2000" dirty="0"/>
              <a:t>compressive stress is applied to bars,</a:t>
            </a:r>
            <a:r>
              <a:rPr lang="hr-HR" sz="2000" dirty="0"/>
              <a:t> </a:t>
            </a:r>
            <a:r>
              <a:rPr lang="en-US" sz="2000" dirty="0"/>
              <a:t>columns, etc.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Tensile stress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is the stress state leading to expansion (length of a material tends to increase). In the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uniaxial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manner of tension, tensile stress is induced by pulling forces across a bar, specimen</a:t>
            </a:r>
            <a:r>
              <a:rPr kumimoji="0" lang="hr-HR"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etc. </a:t>
            </a:r>
          </a:p>
          <a:p>
            <a:pPr marL="342900" lvl="0" indent="-342900">
              <a:spcBef>
                <a:spcPct val="20000"/>
              </a:spcBef>
              <a:buFont typeface="Arial" pitchFamily="34" charset="0"/>
              <a:buChar char="•"/>
            </a:pPr>
            <a:r>
              <a:rPr lang="en-US" sz="2000" b="1" dirty="0" smtClean="0"/>
              <a:t>Shear stress</a:t>
            </a:r>
            <a:r>
              <a:rPr lang="en-US" sz="2000" dirty="0" smtClean="0"/>
              <a:t>: is a force that causes layers or parts to slide upon each other in opposite directions.</a:t>
            </a:r>
          </a:p>
          <a:p>
            <a:pPr marL="342900" lvl="0" indent="-342900" algn="just">
              <a:spcBef>
                <a:spcPct val="20000"/>
              </a:spcBef>
              <a:buFont typeface="Arial" pitchFamily="34" charset="0"/>
              <a:buChar char="•"/>
            </a:pPr>
            <a:r>
              <a:rPr lang="hr-HR" sz="2000" b="1" dirty="0" smtClean="0"/>
              <a:t>Torsion</a:t>
            </a:r>
            <a:r>
              <a:rPr lang="en-US" sz="2000" b="1" dirty="0" smtClean="0"/>
              <a:t> </a:t>
            </a:r>
            <a:r>
              <a:rPr lang="en-US" sz="2000" dirty="0" smtClean="0"/>
              <a:t>the stress which resists a force tending to twist the material (e.g. axle, screw, etc.)</a:t>
            </a:r>
          </a:p>
          <a:p>
            <a:pPr marL="342900" indent="-342900" algn="just">
              <a:spcBef>
                <a:spcPct val="20000"/>
              </a:spcBef>
              <a:buFont typeface="Arial" pitchFamily="34" charset="0"/>
              <a:buChar char="•"/>
            </a:pPr>
            <a:r>
              <a:rPr lang="en-US" sz="2000" b="1" dirty="0" smtClean="0"/>
              <a:t>Bending stress</a:t>
            </a:r>
            <a:r>
              <a:rPr lang="en-US" sz="2000" dirty="0" smtClean="0"/>
              <a:t> occurs when the force applied tends to pull a horizontal bar out of its straight line</a:t>
            </a:r>
            <a:r>
              <a:rPr lang="hr-HR" sz="2000" dirty="0" smtClean="0"/>
              <a:t>.</a:t>
            </a:r>
            <a:endParaRPr lang="en-US" sz="2000" dirty="0" smtClean="0"/>
          </a:p>
          <a:p>
            <a:pPr marL="342900" lvl="0" indent="-342900" algn="just">
              <a:spcBef>
                <a:spcPct val="20000"/>
              </a:spcBef>
              <a:buFont typeface="Arial" pitchFamily="34" charset="0"/>
              <a:buChar char="•"/>
            </a:pPr>
            <a:endParaRPr lang="en-US" sz="2000" dirty="0" smtClean="0"/>
          </a:p>
          <a:p>
            <a:pPr marL="342900" indent="-342900" algn="just">
              <a:spcBef>
                <a:spcPct val="20000"/>
              </a:spcBef>
              <a:buFont typeface="Arial" pitchFamily="34" charset="0"/>
              <a:buChar char="•"/>
            </a:pPr>
            <a:endParaRPr lang="en-US" sz="20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algn="just">
              <a:spcBef>
                <a:spcPct val="20000"/>
              </a:spcBef>
              <a:buFont typeface="Arial" pitchFamily="34" charset="0"/>
              <a:buChar char="•"/>
            </a:pPr>
            <a:endParaRPr lang="en-US" sz="2000" dirty="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hr-HR"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hr-HR"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hr-H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228600" y="0"/>
            <a:ext cx="2332177" cy="461665"/>
          </a:xfrm>
          <a:prstGeom prst="rect">
            <a:avLst/>
          </a:prstGeom>
        </p:spPr>
        <p:txBody>
          <a:bodyPr wrap="none">
            <a:spAutoFit/>
          </a:bodyPr>
          <a:lstStyle/>
          <a:p>
            <a:r>
              <a:rPr lang="hr-HR" sz="2400" b="1" dirty="0" smtClean="0">
                <a:solidFill>
                  <a:srgbClr val="C00000"/>
                </a:solidFill>
              </a:rPr>
              <a:t>Types of stresses</a:t>
            </a:r>
            <a:endParaRPr lang="en-US" sz="2400" dirty="0">
              <a:solidFill>
                <a:srgbClr val="C00000"/>
              </a:solidFill>
            </a:endParaRPr>
          </a:p>
        </p:txBody>
      </p:sp>
      <p:sp>
        <p:nvSpPr>
          <p:cNvPr id="5" name="Slide Number Placeholder 4"/>
          <p:cNvSpPr>
            <a:spLocks noGrp="1"/>
          </p:cNvSpPr>
          <p:nvPr>
            <p:ph type="sldNum" sz="quarter" idx="12"/>
          </p:nvPr>
        </p:nvSpPr>
        <p:spPr/>
        <p:txBody>
          <a:bodyPr/>
          <a:lstStyle/>
          <a:p>
            <a:fld id="{088B0085-917A-4ABC-839A-CB533B2D091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28600" y="838200"/>
            <a:ext cx="4267200" cy="3505200"/>
          </a:xfrm>
          <a:prstGeom prst="rect">
            <a:avLst/>
          </a:prstGeom>
        </p:spPr>
        <p:txBody>
          <a:bodyPr/>
          <a:lstStyle/>
          <a:p>
            <a:pPr marL="342900" indent="-342900">
              <a:spcBef>
                <a:spcPct val="20000"/>
              </a:spcBef>
              <a:buFont typeface="Arial" pitchFamily="34" charset="0"/>
              <a:buChar char="•"/>
            </a:pPr>
            <a:r>
              <a:rPr lang="en-US" sz="2400" dirty="0" smtClean="0"/>
              <a:t>Tensile testing</a:t>
            </a:r>
          </a:p>
          <a:p>
            <a:pPr marL="342900" lvl="0" indent="-342900">
              <a:spcBef>
                <a:spcPct val="20000"/>
              </a:spcBef>
              <a:buFont typeface="Arial" pitchFamily="34" charset="0"/>
              <a:buChar char="•"/>
            </a:pPr>
            <a:r>
              <a:rPr lang="en-US" sz="2400" dirty="0" smtClean="0"/>
              <a:t>Compression testing</a:t>
            </a:r>
          </a:p>
          <a:p>
            <a:pPr marL="342900" lvl="0" indent="-342900">
              <a:spcBef>
                <a:spcPct val="20000"/>
              </a:spcBef>
              <a:buFont typeface="Arial" pitchFamily="34" charset="0"/>
              <a:buChar char="•"/>
            </a:pPr>
            <a:r>
              <a:rPr lang="en-US" sz="2400" dirty="0" smtClean="0"/>
              <a:t> Torsion testing</a:t>
            </a:r>
          </a:p>
          <a:p>
            <a:pPr marL="342900" indent="-342900">
              <a:spcBef>
                <a:spcPct val="20000"/>
              </a:spcBef>
              <a:buFont typeface="Arial" pitchFamily="34" charset="0"/>
              <a:buChar char="•"/>
            </a:pPr>
            <a:r>
              <a:rPr lang="en-US" sz="2400" dirty="0" smtClean="0"/>
              <a:t>Hardness testing</a:t>
            </a:r>
          </a:p>
          <a:p>
            <a:pPr marL="342900" lvl="0" indent="-342900">
              <a:spcBef>
                <a:spcPct val="20000"/>
              </a:spcBef>
              <a:buFont typeface="Arial" pitchFamily="34" charset="0"/>
              <a:buChar char="•"/>
            </a:pPr>
            <a:r>
              <a:rPr lang="en-US" sz="2400" dirty="0" smtClean="0"/>
              <a:t>Bending testing  </a:t>
            </a:r>
          </a:p>
          <a:p>
            <a:pPr marL="342900" indent="-342900">
              <a:spcBef>
                <a:spcPct val="20000"/>
              </a:spcBef>
              <a:buFont typeface="Arial" pitchFamily="34" charset="0"/>
              <a:buChar char="•"/>
            </a:pPr>
            <a:r>
              <a:rPr lang="en-US" sz="2400" dirty="0" smtClean="0"/>
              <a:t>Impact testing </a:t>
            </a:r>
          </a:p>
          <a:p>
            <a:pPr marL="342900" lvl="0" indent="-342900">
              <a:spcBef>
                <a:spcPct val="20000"/>
              </a:spcBef>
              <a:buFont typeface="Arial" pitchFamily="34" charset="0"/>
              <a:buChar char="•"/>
            </a:pPr>
            <a:r>
              <a:rPr lang="en-US" sz="2400" dirty="0" smtClean="0"/>
              <a:t>Creep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testing</a:t>
            </a:r>
          </a:p>
          <a:p>
            <a:pPr marL="342900" lvl="0" indent="-342900">
              <a:spcBef>
                <a:spcPct val="20000"/>
              </a:spcBef>
              <a:buFont typeface="Arial" pitchFamily="34" charset="0"/>
              <a:buChar char="•"/>
            </a:pPr>
            <a:r>
              <a:rPr lang="en-US" sz="2400" dirty="0" smtClean="0"/>
              <a:t>Fatigue testing </a:t>
            </a:r>
          </a:p>
          <a:p>
            <a:pPr marL="342900" lvl="0" indent="-342900">
              <a:spcBef>
                <a:spcPct val="20000"/>
              </a:spcBef>
              <a:buFont typeface="Arial" pitchFamily="34" charset="0"/>
              <a:buChar char="•"/>
            </a:pPr>
            <a:r>
              <a:rPr lang="en-US" sz="2400" dirty="0" smtClean="0"/>
              <a:t>Other mechanical tests</a:t>
            </a:r>
            <a:endParaRPr kumimoji="0" lang="en-US" sz="2400" i="0" u="none" strike="noStrike" kern="1200" cap="none" spc="0" normalizeH="0" baseline="0" noProof="0" dirty="0">
              <a:ln>
                <a:noFill/>
              </a:ln>
              <a:effectLst/>
              <a:uLnTx/>
              <a:uFillTx/>
              <a:latin typeface="+mn-lt"/>
              <a:ea typeface="+mn-ea"/>
              <a:cs typeface="+mn-cs"/>
            </a:endParaRPr>
          </a:p>
        </p:txBody>
      </p:sp>
      <p:sp>
        <p:nvSpPr>
          <p:cNvPr id="7" name="Rectangle 6"/>
          <p:cNvSpPr/>
          <p:nvPr/>
        </p:nvSpPr>
        <p:spPr>
          <a:xfrm>
            <a:off x="304800" y="152400"/>
            <a:ext cx="3457998" cy="523220"/>
          </a:xfrm>
          <a:prstGeom prst="rect">
            <a:avLst/>
          </a:prstGeom>
        </p:spPr>
        <p:txBody>
          <a:bodyPr wrap="none">
            <a:spAutoFit/>
          </a:bodyPr>
          <a:lstStyle/>
          <a:p>
            <a:r>
              <a:rPr lang="en-US" sz="2800" b="1" dirty="0" smtClean="0"/>
              <a:t>Destructive tests</a:t>
            </a:r>
            <a:r>
              <a:rPr lang="en-US" sz="2800" dirty="0" smtClean="0"/>
              <a:t> (</a:t>
            </a:r>
            <a:r>
              <a:rPr lang="en-US" sz="2800" b="1" dirty="0" smtClean="0"/>
              <a:t>DT</a:t>
            </a:r>
            <a:r>
              <a:rPr lang="en-US" sz="2800" dirty="0" smtClean="0"/>
              <a:t>)</a:t>
            </a:r>
            <a:r>
              <a:rPr lang="en-US" sz="2800" b="1" dirty="0" smtClean="0"/>
              <a:t> </a:t>
            </a:r>
            <a:endParaRPr lang="en-US" sz="2800" dirty="0"/>
          </a:p>
        </p:txBody>
      </p:sp>
      <p:sp>
        <p:nvSpPr>
          <p:cNvPr id="5" name="Slide Number Placeholder 4"/>
          <p:cNvSpPr>
            <a:spLocks noGrp="1"/>
          </p:cNvSpPr>
          <p:nvPr>
            <p:ph type="sldNum" sz="quarter" idx="12"/>
          </p:nvPr>
        </p:nvSpPr>
        <p:spPr/>
        <p:txBody>
          <a:bodyPr/>
          <a:lstStyle/>
          <a:p>
            <a:fld id="{088B0085-917A-4ABC-839A-CB533B2D091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
                                            <p:txEl>
                                              <p:pRg st="1" end="1"/>
                                            </p:txEl>
                                          </p:spTgt>
                                        </p:tgtEl>
                                        <p:attrNameLst>
                                          <p:attrName>style.visibility</p:attrName>
                                        </p:attrNameLst>
                                      </p:cBhvr>
                                      <p:to>
                                        <p:strVal val="visible"/>
                                      </p:to>
                                    </p:set>
                                    <p:anim to="" calcmode="lin" valueType="num">
                                      <p:cBhvr>
                                        <p:cTn id="12" dur="1" fill="hold"/>
                                        <p:tgtEl>
                                          <p:spTgt spid="4">
                                            <p:txEl>
                                              <p:pRg st="1" end="1"/>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LASER.WAV"/>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
                                            <p:txEl>
                                              <p:pRg st="2" end="2"/>
                                            </p:txEl>
                                          </p:spTgt>
                                        </p:tgtEl>
                                        <p:attrNameLst>
                                          <p:attrName>style.visibility</p:attrName>
                                        </p:attrNameLst>
                                      </p:cBhvr>
                                      <p:to>
                                        <p:strVal val="visible"/>
                                      </p:to>
                                    </p:set>
                                    <p:anim to="" calcmode="lin" valueType="num">
                                      <p:cBhvr>
                                        <p:cTn id="17" dur="1" fill="hold"/>
                                        <p:tgtEl>
                                          <p:spTgt spid="4">
                                            <p:txEl>
                                              <p:pRg st="2" end="2"/>
                                            </p:txEl>
                                          </p:spTgt>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LASER.WAV"/>
                                        </p:tgtEl>
                                      </p:cMediaNode>
                                    </p:audio>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
                                            <p:txEl>
                                              <p:pRg st="3" end="3"/>
                                            </p:txEl>
                                          </p:spTgt>
                                        </p:tgtEl>
                                        <p:attrNameLst>
                                          <p:attrName>style.visibility</p:attrName>
                                        </p:attrNameLst>
                                      </p:cBhvr>
                                      <p:to>
                                        <p:strVal val="visible"/>
                                      </p:to>
                                    </p:set>
                                    <p:anim to="" calcmode="lin" valueType="num">
                                      <p:cBhvr>
                                        <p:cTn id="22" dur="1" fill="hold"/>
                                        <p:tgtEl>
                                          <p:spTgt spid="4">
                                            <p:txEl>
                                              <p:pRg st="3" end="3"/>
                                            </p:txEl>
                                          </p:spTgt>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LASER.WAV"/>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
                                            <p:txEl>
                                              <p:pRg st="4" end="4"/>
                                            </p:txEl>
                                          </p:spTgt>
                                        </p:tgtEl>
                                        <p:attrNameLst>
                                          <p:attrName>style.visibility</p:attrName>
                                        </p:attrNameLst>
                                      </p:cBhvr>
                                      <p:to>
                                        <p:strVal val="visible"/>
                                      </p:to>
                                    </p:set>
                                    <p:anim to="" calcmode="lin" valueType="num">
                                      <p:cBhvr>
                                        <p:cTn id="27" dur="1" fill="hold"/>
                                        <p:tgtEl>
                                          <p:spTgt spid="4">
                                            <p:txEl>
                                              <p:pRg st="4" end="4"/>
                                            </p:txEl>
                                          </p:spTgt>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LASER.WAV"/>
                                        </p:tgtEl>
                                      </p:cMediaNode>
                                    </p:audio>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
                                            <p:txEl>
                                              <p:pRg st="5" end="5"/>
                                            </p:txEl>
                                          </p:spTgt>
                                        </p:tgtEl>
                                        <p:attrNameLst>
                                          <p:attrName>style.visibility</p:attrName>
                                        </p:attrNameLst>
                                      </p:cBhvr>
                                      <p:to>
                                        <p:strVal val="visible"/>
                                      </p:to>
                                    </p:set>
                                    <p:anim to="" calcmode="lin" valueType="num">
                                      <p:cBhvr>
                                        <p:cTn id="32" dur="1" fill="hold"/>
                                        <p:tgtEl>
                                          <p:spTgt spid="4">
                                            <p:txEl>
                                              <p:pRg st="5" end="5"/>
                                            </p:txEl>
                                          </p:spTgt>
                                        </p:tgtEl>
                                        <p:attrNameLst>
                                          <p:attrName/>
                                        </p:attrNameLst>
                                      </p:cBhvr>
                                    </p:anim>
                                  </p:childTnLst>
                                  <p:subTnLst>
                                    <p:audio>
                                      <p:cMediaNode>
                                        <p:cTn display="0" masterRel="sameClick">
                                          <p:stCondLst>
                                            <p:cond evt="begin" delay="0">
                                              <p:tn val="30"/>
                                            </p:cond>
                                          </p:stCondLst>
                                          <p:endCondLst>
                                            <p:cond evt="onStopAudio" delay="0">
                                              <p:tgtEl>
                                                <p:sldTgt/>
                                              </p:tgtEl>
                                            </p:cond>
                                          </p:endCondLst>
                                        </p:cTn>
                                        <p:tgtEl>
                                          <p:sndTgt r:embed="rId2" name="LASER.WAV"/>
                                        </p:tgtEl>
                                      </p:cMediaNode>
                                    </p:audio>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4">
                                            <p:txEl>
                                              <p:pRg st="6" end="6"/>
                                            </p:txEl>
                                          </p:spTgt>
                                        </p:tgtEl>
                                        <p:attrNameLst>
                                          <p:attrName>style.visibility</p:attrName>
                                        </p:attrNameLst>
                                      </p:cBhvr>
                                      <p:to>
                                        <p:strVal val="visible"/>
                                      </p:to>
                                    </p:set>
                                    <p:anim to="" calcmode="lin" valueType="num">
                                      <p:cBhvr>
                                        <p:cTn id="37" dur="1" fill="hold"/>
                                        <p:tgtEl>
                                          <p:spTgt spid="4">
                                            <p:txEl>
                                              <p:pRg st="6" end="6"/>
                                            </p:txEl>
                                          </p:spTgt>
                                        </p:tgtEl>
                                        <p:attrNameLst>
                                          <p:attrName/>
                                        </p:attrNameLst>
                                      </p:cBhvr>
                                    </p:anim>
                                  </p:childTnLst>
                                  <p:subTnLst>
                                    <p:audio>
                                      <p:cMediaNode>
                                        <p:cTn display="0" masterRel="sameClick">
                                          <p:stCondLst>
                                            <p:cond evt="begin" delay="0">
                                              <p:tn val="35"/>
                                            </p:cond>
                                          </p:stCondLst>
                                          <p:endCondLst>
                                            <p:cond evt="onStopAudio" delay="0">
                                              <p:tgtEl>
                                                <p:sldTgt/>
                                              </p:tgtEl>
                                            </p:cond>
                                          </p:endCondLst>
                                        </p:cTn>
                                        <p:tgtEl>
                                          <p:sndTgt r:embed="rId2" name="LASER.WAV"/>
                                        </p:tgtEl>
                                      </p:cMediaNode>
                                    </p:audio>
                                  </p:sub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4">
                                            <p:txEl>
                                              <p:pRg st="7" end="7"/>
                                            </p:txEl>
                                          </p:spTgt>
                                        </p:tgtEl>
                                        <p:attrNameLst>
                                          <p:attrName>style.visibility</p:attrName>
                                        </p:attrNameLst>
                                      </p:cBhvr>
                                      <p:to>
                                        <p:strVal val="visible"/>
                                      </p:to>
                                    </p:set>
                                    <p:anim to="" calcmode="lin" valueType="num">
                                      <p:cBhvr>
                                        <p:cTn id="42" dur="1" fill="hold"/>
                                        <p:tgtEl>
                                          <p:spTgt spid="4">
                                            <p:txEl>
                                              <p:pRg st="7" end="7"/>
                                            </p:txEl>
                                          </p:spTgt>
                                        </p:tgtEl>
                                        <p:attrNameLst>
                                          <p:attrName/>
                                        </p:attrNameLst>
                                      </p:cBhvr>
                                    </p:anim>
                                  </p:childTnLst>
                                  <p:subTnLst>
                                    <p:audio>
                                      <p:cMediaNode>
                                        <p:cTn display="0" masterRel="sameClick">
                                          <p:stCondLst>
                                            <p:cond evt="begin" delay="0">
                                              <p:tn val="40"/>
                                            </p:cond>
                                          </p:stCondLst>
                                          <p:endCondLst>
                                            <p:cond evt="onStopAudio" delay="0">
                                              <p:tgtEl>
                                                <p:sldTgt/>
                                              </p:tgtEl>
                                            </p:cond>
                                          </p:endCondLst>
                                        </p:cTn>
                                        <p:tgtEl>
                                          <p:sndTgt r:embed="rId2" name="LASER.WAV"/>
                                        </p:tgtEl>
                                      </p:cMediaNode>
                                    </p:audio>
                                  </p:sub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4">
                                            <p:txEl>
                                              <p:pRg st="8" end="8"/>
                                            </p:txEl>
                                          </p:spTgt>
                                        </p:tgtEl>
                                        <p:attrNameLst>
                                          <p:attrName>style.visibility</p:attrName>
                                        </p:attrNameLst>
                                      </p:cBhvr>
                                      <p:to>
                                        <p:strVal val="visible"/>
                                      </p:to>
                                    </p:set>
                                    <p:anim to="" calcmode="lin" valueType="num">
                                      <p:cBhvr>
                                        <p:cTn id="47" dur="1" fill="hold"/>
                                        <p:tgtEl>
                                          <p:spTgt spid="4">
                                            <p:txEl>
                                              <p:pRg st="8" end="8"/>
                                            </p:txEl>
                                          </p:spTgt>
                                        </p:tgtEl>
                                        <p:attrNameLst>
                                          <p:attrName/>
                                        </p:attrNameLst>
                                      </p:cBhvr>
                                    </p:anim>
                                  </p:childTnLst>
                                  <p:subTnLst>
                                    <p:audio>
                                      <p:cMediaNode>
                                        <p:cTn display="0" masterRel="sameClick">
                                          <p:stCondLst>
                                            <p:cond evt="begin" delay="0">
                                              <p:tn val="4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9600" y="1143000"/>
            <a:ext cx="2819400" cy="4572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Why use NDT?</a:t>
            </a:r>
          </a:p>
        </p:txBody>
      </p:sp>
      <p:sp>
        <p:nvSpPr>
          <p:cNvPr id="3" name="Rectangle 3"/>
          <p:cNvSpPr txBox="1">
            <a:spLocks noChangeArrowheads="1"/>
          </p:cNvSpPr>
          <p:nvPr/>
        </p:nvSpPr>
        <p:spPr>
          <a:xfrm>
            <a:off x="304800" y="1981200"/>
            <a:ext cx="8229600" cy="1752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Components are not destroyed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Can test for internal flaws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Useful for valuable components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Can test components that are in use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088B0085-917A-4ABC-839A-CB533B2D091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36" name="Picture 20" descr="Mag Particle Doug"/>
          <p:cNvPicPr>
            <a:picLocks noGrp="1" noChangeAspect="1" noChangeArrowheads="1"/>
          </p:cNvPicPr>
          <p:nvPr>
            <p:ph idx="1"/>
          </p:nvPr>
        </p:nvPicPr>
        <p:blipFill>
          <a:blip r:embed="rId3" cstate="print"/>
          <a:srcRect/>
          <a:stretch>
            <a:fillRect/>
          </a:stretch>
        </p:blipFill>
        <p:spPr>
          <a:xfrm>
            <a:off x="5867400" y="2049933"/>
            <a:ext cx="2935287" cy="2863380"/>
          </a:xfrm>
          <a:noFill/>
        </p:spPr>
      </p:pic>
      <p:sp>
        <p:nvSpPr>
          <p:cNvPr id="9219" name="Rectangle 2"/>
          <p:cNvSpPr>
            <a:spLocks noGrp="1" noChangeArrowheads="1"/>
          </p:cNvSpPr>
          <p:nvPr>
            <p:ph type="title"/>
          </p:nvPr>
        </p:nvSpPr>
        <p:spPr>
          <a:xfrm>
            <a:off x="1003300" y="292100"/>
            <a:ext cx="7162800" cy="1143000"/>
          </a:xfrm>
        </p:spPr>
        <p:txBody>
          <a:bodyPr>
            <a:normAutofit fontScale="90000"/>
          </a:bodyPr>
          <a:lstStyle/>
          <a:p>
            <a:r>
              <a:rPr lang="en-US" smtClean="0"/>
              <a:t>Six Most Common NDT Methods</a:t>
            </a:r>
          </a:p>
        </p:txBody>
      </p:sp>
      <p:sp>
        <p:nvSpPr>
          <p:cNvPr id="162831" name="Text Box 15"/>
          <p:cNvSpPr txBox="1">
            <a:spLocks noChangeArrowheads="1"/>
          </p:cNvSpPr>
          <p:nvPr/>
        </p:nvSpPr>
        <p:spPr bwMode="auto">
          <a:xfrm>
            <a:off x="152400" y="1066800"/>
            <a:ext cx="5867400" cy="2308324"/>
          </a:xfrm>
          <a:prstGeom prst="rect">
            <a:avLst/>
          </a:prstGeom>
          <a:noFill/>
          <a:ln w="12700">
            <a:noFill/>
            <a:miter lim="800000"/>
            <a:headEnd type="none" w="sm" len="sm"/>
            <a:tailEnd type="none" w="sm" len="sm"/>
          </a:ln>
        </p:spPr>
        <p:txBody>
          <a:bodyPr wrap="square">
            <a:spAutoFit/>
          </a:bodyPr>
          <a:lstStyle/>
          <a:p>
            <a:pPr>
              <a:buFontTx/>
              <a:buChar char="•"/>
            </a:pPr>
            <a:r>
              <a:rPr lang="en-US" sz="2400" dirty="0"/>
              <a:t>  </a:t>
            </a:r>
            <a:r>
              <a:rPr lang="en-US" sz="2400" dirty="0" smtClean="0"/>
              <a:t>Visual</a:t>
            </a:r>
            <a:r>
              <a:rPr lang="en-IN" sz="2400" dirty="0" smtClean="0"/>
              <a:t> Testing</a:t>
            </a:r>
            <a:r>
              <a:rPr lang="en-US" sz="2400" dirty="0" smtClean="0"/>
              <a:t> </a:t>
            </a:r>
            <a:endParaRPr lang="en-US" sz="2400" dirty="0"/>
          </a:p>
          <a:p>
            <a:pPr>
              <a:buFontTx/>
              <a:buChar char="•"/>
            </a:pPr>
            <a:r>
              <a:rPr lang="en-IN" sz="2400" dirty="0" smtClean="0"/>
              <a:t>  Liquid </a:t>
            </a:r>
            <a:r>
              <a:rPr lang="en-IN" sz="2400" dirty="0" err="1"/>
              <a:t>Penetrant</a:t>
            </a:r>
            <a:r>
              <a:rPr lang="en-IN" sz="2400" dirty="0"/>
              <a:t> Testing</a:t>
            </a:r>
            <a:r>
              <a:rPr lang="en-US" sz="2400" dirty="0"/>
              <a:t> </a:t>
            </a:r>
          </a:p>
          <a:p>
            <a:pPr>
              <a:buFontTx/>
              <a:buChar char="•"/>
            </a:pPr>
            <a:r>
              <a:rPr lang="en-US" sz="2400" dirty="0"/>
              <a:t>  Magnetic Particle </a:t>
            </a:r>
            <a:r>
              <a:rPr lang="en-IN" sz="2400" dirty="0" smtClean="0"/>
              <a:t>Testing</a:t>
            </a:r>
            <a:r>
              <a:rPr lang="en-US" sz="2400" dirty="0" smtClean="0"/>
              <a:t> </a:t>
            </a:r>
            <a:endParaRPr lang="en-US" sz="2400" dirty="0"/>
          </a:p>
          <a:p>
            <a:pPr>
              <a:buFontTx/>
              <a:buChar char="•"/>
            </a:pPr>
            <a:r>
              <a:rPr lang="en-US" sz="2400" dirty="0"/>
              <a:t>  </a:t>
            </a:r>
            <a:r>
              <a:rPr lang="en-US" sz="2400" dirty="0" smtClean="0"/>
              <a:t>Eddy Current </a:t>
            </a:r>
          </a:p>
          <a:p>
            <a:pPr>
              <a:buFontTx/>
              <a:buChar char="•"/>
            </a:pPr>
            <a:r>
              <a:rPr lang="en-US" sz="2400" dirty="0" smtClean="0"/>
              <a:t>Ultrasonic</a:t>
            </a:r>
            <a:r>
              <a:rPr lang="en-IN" sz="2400" dirty="0" smtClean="0"/>
              <a:t> </a:t>
            </a:r>
            <a:r>
              <a:rPr lang="en-IN" sz="2400" dirty="0" smtClean="0"/>
              <a:t>Testing</a:t>
            </a:r>
            <a:r>
              <a:rPr lang="en-US" sz="2400" dirty="0" smtClean="0"/>
              <a:t> </a:t>
            </a:r>
            <a:endParaRPr lang="en-US" sz="2400" dirty="0"/>
          </a:p>
          <a:p>
            <a:pPr>
              <a:buFontTx/>
              <a:buChar char="•"/>
            </a:pPr>
            <a:r>
              <a:rPr lang="en-US" sz="2400" dirty="0"/>
              <a:t>  </a:t>
            </a:r>
            <a:r>
              <a:rPr lang="en-US" sz="2400" dirty="0" smtClean="0"/>
              <a:t>Radiography</a:t>
            </a:r>
            <a:r>
              <a:rPr lang="en-IN" sz="2400" dirty="0" smtClean="0"/>
              <a:t> Testing</a:t>
            </a:r>
            <a:r>
              <a:rPr lang="en-US" sz="2400" dirty="0" smtClean="0"/>
              <a:t>  (X-ray Inspection</a:t>
            </a:r>
            <a:r>
              <a:rPr lang="en-US" sz="2400" dirty="0" smtClean="0"/>
              <a:t>)</a:t>
            </a:r>
          </a:p>
        </p:txBody>
      </p:sp>
      <p:pic>
        <p:nvPicPr>
          <p:cNvPr id="162835" name="Picture 19" descr="Real-Time"/>
          <p:cNvPicPr>
            <a:picLocks noChangeAspect="1" noChangeArrowheads="1"/>
          </p:cNvPicPr>
          <p:nvPr/>
        </p:nvPicPr>
        <p:blipFill>
          <a:blip r:embed="rId4" cstate="print"/>
          <a:srcRect/>
          <a:stretch>
            <a:fillRect/>
          </a:stretch>
        </p:blipFill>
        <p:spPr bwMode="auto">
          <a:xfrm>
            <a:off x="3685732" y="3581400"/>
            <a:ext cx="2600768" cy="2206625"/>
          </a:xfrm>
          <a:prstGeom prst="rect">
            <a:avLst/>
          </a:prstGeom>
          <a:noFill/>
          <a:ln w="9525">
            <a:noFill/>
            <a:miter lim="800000"/>
            <a:headEnd/>
            <a:tailEnd/>
          </a:ln>
        </p:spPr>
      </p:pic>
      <p:pic>
        <p:nvPicPr>
          <p:cNvPr id="162822" name="Picture 6" descr="Miz-21_Eddy_Insp"/>
          <p:cNvPicPr>
            <a:picLocks noChangeAspect="1" noChangeArrowheads="1"/>
          </p:cNvPicPr>
          <p:nvPr/>
        </p:nvPicPr>
        <p:blipFill>
          <a:blip r:embed="rId5" cstate="print"/>
          <a:srcRect/>
          <a:stretch>
            <a:fillRect/>
          </a:stretch>
        </p:blipFill>
        <p:spPr bwMode="auto">
          <a:xfrm>
            <a:off x="1340586" y="4114800"/>
            <a:ext cx="2609113" cy="2224088"/>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88B0085-917A-4ABC-839A-CB533B2D091B}" type="slidenum">
              <a:rPr lang="en-US" smtClean="0"/>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62836"/>
                                        </p:tgtEl>
                                        <p:attrNameLst>
                                          <p:attrName>style.visibility</p:attrName>
                                        </p:attrNameLst>
                                      </p:cBhvr>
                                      <p:to>
                                        <p:strVal val="visible"/>
                                      </p:to>
                                    </p:set>
                                    <p:animEffect transition="in" filter="slide(fromLeft)">
                                      <p:cBhvr>
                                        <p:cTn id="7" dur="500"/>
                                        <p:tgtEl>
                                          <p:spTgt spid="162836"/>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62835"/>
                                        </p:tgtEl>
                                        <p:attrNameLst>
                                          <p:attrName>style.visibility</p:attrName>
                                        </p:attrNameLst>
                                      </p:cBhvr>
                                      <p:to>
                                        <p:strVal val="visible"/>
                                      </p:to>
                                    </p:set>
                                    <p:animEffect transition="in" filter="slide(fromLeft)">
                                      <p:cBhvr>
                                        <p:cTn id="11" dur="500"/>
                                        <p:tgtEl>
                                          <p:spTgt spid="162835"/>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162822"/>
                                        </p:tgtEl>
                                        <p:attrNameLst>
                                          <p:attrName>style.visibility</p:attrName>
                                        </p:attrNameLst>
                                      </p:cBhvr>
                                      <p:to>
                                        <p:strVal val="visible"/>
                                      </p:to>
                                    </p:set>
                                    <p:animEffect transition="in" filter="slide(fromLeft)">
                                      <p:cBhvr>
                                        <p:cTn id="15" dur="500"/>
                                        <p:tgtEl>
                                          <p:spTgt spid="162822"/>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162831">
                                            <p:txEl>
                                              <p:pRg st="0" end="0"/>
                                            </p:txEl>
                                          </p:spTgt>
                                        </p:tgtEl>
                                        <p:attrNameLst>
                                          <p:attrName>style.visibility</p:attrName>
                                        </p:attrNameLst>
                                      </p:cBhvr>
                                      <p:to>
                                        <p:strVal val="visible"/>
                                      </p:to>
                                    </p:set>
                                    <p:animEffect transition="in" filter="slide(fromLeft)">
                                      <p:cBhvr>
                                        <p:cTn id="19" dur="500"/>
                                        <p:tgtEl>
                                          <p:spTgt spid="162831">
                                            <p:txEl>
                                              <p:pRg st="0" end="0"/>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62831">
                                            <p:txEl>
                                              <p:pRg st="1" end="1"/>
                                            </p:txEl>
                                          </p:spTgt>
                                        </p:tgtEl>
                                        <p:attrNameLst>
                                          <p:attrName>style.visibility</p:attrName>
                                        </p:attrNameLst>
                                      </p:cBhvr>
                                      <p:to>
                                        <p:strVal val="visible"/>
                                      </p:to>
                                    </p:set>
                                    <p:animEffect transition="in" filter="slide(fromLeft)">
                                      <p:cBhvr>
                                        <p:cTn id="23" dur="500"/>
                                        <p:tgtEl>
                                          <p:spTgt spid="162831">
                                            <p:txEl>
                                              <p:pRg st="1" end="1"/>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162831">
                                            <p:txEl>
                                              <p:pRg st="2" end="2"/>
                                            </p:txEl>
                                          </p:spTgt>
                                        </p:tgtEl>
                                        <p:attrNameLst>
                                          <p:attrName>style.visibility</p:attrName>
                                        </p:attrNameLst>
                                      </p:cBhvr>
                                      <p:to>
                                        <p:strVal val="visible"/>
                                      </p:to>
                                    </p:set>
                                    <p:animEffect transition="in" filter="slide(fromLeft)">
                                      <p:cBhvr>
                                        <p:cTn id="27" dur="500"/>
                                        <p:tgtEl>
                                          <p:spTgt spid="162831">
                                            <p:txEl>
                                              <p:pRg st="2" end="2"/>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162831">
                                            <p:txEl>
                                              <p:pRg st="3" end="3"/>
                                            </p:txEl>
                                          </p:spTgt>
                                        </p:tgtEl>
                                        <p:attrNameLst>
                                          <p:attrName>style.visibility</p:attrName>
                                        </p:attrNameLst>
                                      </p:cBhvr>
                                      <p:to>
                                        <p:strVal val="visible"/>
                                      </p:to>
                                    </p:set>
                                    <p:animEffect transition="in" filter="slide(fromLeft)">
                                      <p:cBhvr>
                                        <p:cTn id="31" dur="500"/>
                                        <p:tgtEl>
                                          <p:spTgt spid="162831">
                                            <p:txEl>
                                              <p:pRg st="3" end="3"/>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162831">
                                            <p:txEl>
                                              <p:pRg st="4" end="4"/>
                                            </p:txEl>
                                          </p:spTgt>
                                        </p:tgtEl>
                                        <p:attrNameLst>
                                          <p:attrName>style.visibility</p:attrName>
                                        </p:attrNameLst>
                                      </p:cBhvr>
                                      <p:to>
                                        <p:strVal val="visible"/>
                                      </p:to>
                                    </p:set>
                                    <p:animEffect transition="in" filter="slide(fromLeft)">
                                      <p:cBhvr>
                                        <p:cTn id="35" dur="500"/>
                                        <p:tgtEl>
                                          <p:spTgt spid="162831">
                                            <p:txEl>
                                              <p:pRg st="4" end="4"/>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162831">
                                            <p:txEl>
                                              <p:pRg st="5" end="5"/>
                                            </p:txEl>
                                          </p:spTgt>
                                        </p:tgtEl>
                                        <p:attrNameLst>
                                          <p:attrName>style.visibility</p:attrName>
                                        </p:attrNameLst>
                                      </p:cBhvr>
                                      <p:to>
                                        <p:strVal val="visible"/>
                                      </p:to>
                                    </p:set>
                                    <p:animEffect transition="in" filter="slide(fromLeft)">
                                      <p:cBhvr>
                                        <p:cTn id="39" dur="500"/>
                                        <p:tgtEl>
                                          <p:spTgt spid="1628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1"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228600"/>
            <a:ext cx="2670090" cy="461665"/>
          </a:xfrm>
          <a:prstGeom prst="rect">
            <a:avLst/>
          </a:prstGeom>
        </p:spPr>
        <p:txBody>
          <a:bodyPr wrap="none">
            <a:spAutoFit/>
          </a:bodyPr>
          <a:lstStyle/>
          <a:p>
            <a:pPr marL="342900" indent="-342900">
              <a:spcBef>
                <a:spcPct val="20000"/>
              </a:spcBef>
            </a:pPr>
            <a:r>
              <a:rPr lang="hr-HR" sz="2400" b="1" dirty="0" smtClean="0">
                <a:solidFill>
                  <a:srgbClr val="002060"/>
                </a:solidFill>
              </a:rPr>
              <a:t>Material properties</a:t>
            </a:r>
            <a:endParaRPr lang="en-US" sz="2400" b="1" dirty="0" smtClean="0">
              <a:solidFill>
                <a:srgbClr val="002060"/>
              </a:solidFill>
            </a:endParaRPr>
          </a:p>
        </p:txBody>
      </p:sp>
      <p:sp>
        <p:nvSpPr>
          <p:cNvPr id="9" name="Rectangle 8"/>
          <p:cNvSpPr/>
          <p:nvPr/>
        </p:nvSpPr>
        <p:spPr>
          <a:xfrm>
            <a:off x="228600" y="762000"/>
            <a:ext cx="4572000" cy="1200329"/>
          </a:xfrm>
          <a:prstGeom prst="rect">
            <a:avLst/>
          </a:prstGeom>
        </p:spPr>
        <p:txBody>
          <a:bodyPr>
            <a:spAutoFit/>
          </a:bodyPr>
          <a:lstStyle/>
          <a:p>
            <a:pPr marL="342900" indent="-342900" algn="just">
              <a:buFont typeface="+mj-lt"/>
              <a:buAutoNum type="arabicPeriod"/>
            </a:pPr>
            <a:r>
              <a:rPr lang="hr-HR" sz="2400" dirty="0" smtClean="0"/>
              <a:t>Physical properties</a:t>
            </a:r>
          </a:p>
          <a:p>
            <a:pPr marL="342900" indent="-342900" algn="just">
              <a:buFont typeface="+mj-lt"/>
              <a:buAutoNum type="arabicPeriod"/>
            </a:pPr>
            <a:r>
              <a:rPr lang="hr-HR" sz="2400" dirty="0" smtClean="0"/>
              <a:t>Mechanical properties</a:t>
            </a:r>
          </a:p>
          <a:p>
            <a:pPr marL="342900" indent="-342900" algn="just">
              <a:buFont typeface="+mj-lt"/>
              <a:buAutoNum type="arabicPeriod"/>
            </a:pPr>
            <a:r>
              <a:rPr lang="hr-HR" sz="2400" dirty="0" smtClean="0"/>
              <a:t>Chemical properties</a:t>
            </a:r>
            <a:endParaRPr lang="en-US" sz="2400" dirty="0" smtClean="0"/>
          </a:p>
        </p:txBody>
      </p:sp>
      <p:sp>
        <p:nvSpPr>
          <p:cNvPr id="11" name="Content Placeholder 2"/>
          <p:cNvSpPr txBox="1">
            <a:spLocks/>
          </p:cNvSpPr>
          <p:nvPr/>
        </p:nvSpPr>
        <p:spPr>
          <a:xfrm>
            <a:off x="228600" y="2057400"/>
            <a:ext cx="8686800" cy="3048000"/>
          </a:xfrm>
          <a:prstGeom prst="rect">
            <a:avLst/>
          </a:prstGeom>
        </p:spPr>
        <p:txBody>
          <a:bodyPr/>
          <a:lstStyle/>
          <a:p>
            <a:pPr marL="342900" indent="-342900" algn="just">
              <a:spcBef>
                <a:spcPct val="20000"/>
              </a:spcBef>
            </a:pPr>
            <a:r>
              <a:rPr lang="hr-HR" sz="2400" b="1" dirty="0" smtClean="0"/>
              <a:t>Physical properties</a:t>
            </a:r>
          </a:p>
          <a:p>
            <a:pPr marL="342900" marR="0" lvl="0" indent="-342900" algn="just" defTabSz="914400" rtl="0" eaLnBrk="1" fontAlgn="auto" latinLnBrk="0" hangingPunct="1">
              <a:lnSpc>
                <a:spcPct val="100000"/>
              </a:lnSpc>
              <a:spcBef>
                <a:spcPct val="20000"/>
              </a:spcBef>
              <a:spcAft>
                <a:spcPts val="0"/>
              </a:spcAft>
              <a:buClrTx/>
              <a:buSzPct val="130000"/>
              <a:buFont typeface="Arial" pitchFamily="34" charset="0"/>
              <a:buChar char="•"/>
              <a:tabLst/>
              <a:defRPr/>
            </a:pPr>
            <a:r>
              <a:rPr kumimoji="0" lang="hr-HR" sz="2200" b="1" i="0" u="none" strike="noStrike" kern="1200" cap="none" spc="0" normalizeH="0" baseline="0" noProof="0" dirty="0" smtClean="0">
                <a:ln>
                  <a:noFill/>
                </a:ln>
                <a:solidFill>
                  <a:schemeClr val="tx1"/>
                </a:solidFill>
                <a:effectLst/>
                <a:uLnTx/>
                <a:uFillTx/>
                <a:latin typeface="+mn-lt"/>
                <a:ea typeface="+mn-ea"/>
                <a:cs typeface="+mn-cs"/>
              </a:rPr>
              <a:t>colour</a:t>
            </a:r>
            <a:r>
              <a:rPr kumimoji="0" lang="hr-HR" sz="2200" b="0" i="0" u="none" strike="noStrike" kern="1200" cap="none" spc="0" normalizeH="0" baseline="0" noProof="0" dirty="0" smtClean="0">
                <a:ln>
                  <a:noFill/>
                </a:ln>
                <a:solidFill>
                  <a:schemeClr val="tx1"/>
                </a:solidFill>
                <a:effectLst/>
                <a:uLnTx/>
                <a:uFillTx/>
                <a:latin typeface="+mn-lt"/>
                <a:ea typeface="+mn-ea"/>
                <a:cs typeface="+mn-cs"/>
              </a:rPr>
              <a:t> –light wave length</a:t>
            </a:r>
          </a:p>
          <a:p>
            <a:pPr marL="342900" marR="0" lvl="0" indent="-342900" algn="just" defTabSz="914400" rtl="0" eaLnBrk="1" fontAlgn="auto" latinLnBrk="0" hangingPunct="1">
              <a:lnSpc>
                <a:spcPct val="100000"/>
              </a:lnSpc>
              <a:spcBef>
                <a:spcPct val="20000"/>
              </a:spcBef>
              <a:spcAft>
                <a:spcPts val="0"/>
              </a:spcAft>
              <a:buClrTx/>
              <a:buSzPct val="130000"/>
              <a:buFont typeface="Arial" pitchFamily="34" charset="0"/>
              <a:buChar char="•"/>
              <a:tabLst/>
              <a:defRPr/>
            </a:pPr>
            <a:r>
              <a:rPr kumimoji="0" lang="hr-HR" sz="2200" b="1" i="0" u="none" strike="noStrike" kern="1200" cap="none" spc="0" normalizeH="0" baseline="0" noProof="0" dirty="0" smtClean="0">
                <a:ln>
                  <a:noFill/>
                </a:ln>
                <a:solidFill>
                  <a:schemeClr val="tx1"/>
                </a:solidFill>
                <a:effectLst/>
                <a:uLnTx/>
                <a:uFillTx/>
                <a:latin typeface="+mn-lt"/>
                <a:ea typeface="+mn-ea"/>
                <a:cs typeface="+mn-cs"/>
              </a:rPr>
              <a:t>specific heat </a:t>
            </a:r>
            <a:r>
              <a:rPr kumimoji="0" lang="hr-HR" sz="2200" b="0" i="0" u="none" strike="noStrike" kern="1200" cap="none" spc="0" normalizeH="0" baseline="0" noProof="0" dirty="0" smtClean="0">
                <a:ln>
                  <a:noFill/>
                </a:ln>
                <a:solidFill>
                  <a:schemeClr val="tx1"/>
                </a:solidFill>
                <a:effectLst/>
                <a:uLnTx/>
                <a:uFillTx/>
                <a:latin typeface="+mn-lt"/>
                <a:ea typeface="+mn-ea"/>
                <a:cs typeface="+mn-cs"/>
              </a:rPr>
              <a:t>– t</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he heat required to raise the temperature of one gram of a substance </a:t>
            </a:r>
            <a:r>
              <a:rPr kumimoji="0" lang="hr-HR" sz="2200" b="0" i="0" u="none" strike="noStrike" kern="1200" cap="none" spc="0" normalizeH="0" baseline="0" noProof="0" dirty="0" smtClean="0">
                <a:ln>
                  <a:noFill/>
                </a:ln>
                <a:solidFill>
                  <a:schemeClr val="tx1"/>
                </a:solidFill>
                <a:effectLst/>
                <a:uLnTx/>
                <a:uFillTx/>
                <a:latin typeface="+mn-lt"/>
                <a:ea typeface="+mn-ea"/>
                <a:cs typeface="+mn-cs"/>
              </a:rPr>
              <a:t>by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one degree centigrade</a:t>
            </a:r>
            <a:r>
              <a:rPr kumimoji="0" lang="hr-HR" sz="2200" b="0" i="0" u="none" strike="noStrike" kern="1200" cap="none" spc="0" normalizeH="0" baseline="0" noProof="0" dirty="0" smtClean="0">
                <a:ln>
                  <a:noFill/>
                </a:ln>
                <a:solidFill>
                  <a:schemeClr val="tx1"/>
                </a:solidFill>
                <a:effectLst/>
                <a:uLnTx/>
                <a:uFillTx/>
                <a:latin typeface="+mn-lt"/>
                <a:ea typeface="+mn-ea"/>
                <a:cs typeface="+mn-cs"/>
              </a:rPr>
              <a:t> (J/kg K)</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algn="just">
              <a:buSzPct val="130000"/>
              <a:buFont typeface="Arial" pitchFamily="34" charset="0"/>
              <a:buChar char="•"/>
              <a:defRPr/>
            </a:pPr>
            <a:r>
              <a:rPr lang="en-US" sz="2200" b="1" dirty="0" smtClean="0"/>
              <a:t>   </a:t>
            </a:r>
            <a:r>
              <a:rPr lang="hr-HR" sz="2200" b="1" dirty="0" smtClean="0"/>
              <a:t>density </a:t>
            </a:r>
            <a:r>
              <a:rPr lang="hr-HR" sz="2200" dirty="0" smtClean="0"/>
              <a:t>– mass per unit volume expressed in such units as kg/cm</a:t>
            </a:r>
            <a:r>
              <a:rPr lang="hr-HR" sz="2200" baseline="30000" dirty="0" smtClean="0">
                <a:effectLst>
                  <a:outerShdw blurRad="50800" dist="38100" algn="tr" rotWithShape="0">
                    <a:prstClr val="black">
                      <a:alpha val="40000"/>
                    </a:prstClr>
                  </a:outerShdw>
                </a:effectLst>
              </a:rPr>
              <a:t> 3</a:t>
            </a:r>
            <a:endParaRPr lang="hr-HR" sz="2200" dirty="0" smtClean="0">
              <a:solidFill>
                <a:srgbClr val="FF0000"/>
              </a:solidFill>
            </a:endParaRPr>
          </a:p>
          <a:p>
            <a:pPr algn="just">
              <a:buSzPct val="130000"/>
              <a:buFont typeface="Arial" pitchFamily="34" charset="0"/>
              <a:buChar char="•"/>
              <a:defRPr/>
            </a:pPr>
            <a:r>
              <a:rPr lang="en-US" sz="2200" b="1" dirty="0" smtClean="0"/>
              <a:t>   </a:t>
            </a:r>
            <a:r>
              <a:rPr lang="hr-HR" sz="2200" b="1" dirty="0" smtClean="0"/>
              <a:t>thermal conductivity </a:t>
            </a:r>
            <a:r>
              <a:rPr lang="hr-HR" sz="2200" dirty="0" smtClean="0"/>
              <a:t>–rate at which heat flows through a given material (W/m K)</a:t>
            </a:r>
          </a:p>
          <a:p>
            <a:pPr algn="just">
              <a:buSzPct val="130000"/>
              <a:buFont typeface="Arial" pitchFamily="34" charset="0"/>
              <a:buChar char="•"/>
            </a:pPr>
            <a:r>
              <a:rPr lang="en-US" sz="2200" b="1" dirty="0" smtClean="0"/>
              <a:t>   </a:t>
            </a:r>
            <a:r>
              <a:rPr lang="hr-HR" sz="2200" b="1" dirty="0" smtClean="0"/>
              <a:t>melting point </a:t>
            </a:r>
            <a:r>
              <a:rPr lang="hr-HR" sz="2200" dirty="0" smtClean="0"/>
              <a:t>– a temperature at which a solid begins to liquify</a:t>
            </a:r>
          </a:p>
          <a:p>
            <a:pPr algn="just">
              <a:buSzPct val="130000"/>
              <a:buFont typeface="Arial" pitchFamily="34" charset="0"/>
              <a:buChar char="•"/>
            </a:pPr>
            <a:r>
              <a:rPr lang="en-US" sz="2200" b="1" dirty="0" smtClean="0"/>
              <a:t>   </a:t>
            </a:r>
            <a:r>
              <a:rPr lang="hr-HR" sz="2200" b="1" dirty="0" smtClean="0"/>
              <a:t>electrical conductivity – </a:t>
            </a:r>
            <a:r>
              <a:rPr lang="hr-HR" sz="2200" dirty="0" smtClean="0"/>
              <a:t>a m</a:t>
            </a:r>
            <a:r>
              <a:rPr lang="en-US" sz="2200" dirty="0" err="1" smtClean="0"/>
              <a:t>easure</a:t>
            </a:r>
            <a:r>
              <a:rPr lang="en-US" sz="2200" dirty="0" smtClean="0"/>
              <a:t> of how strongly a material opposes the flow of </a:t>
            </a:r>
            <a:r>
              <a:rPr lang="hr-HR" sz="2200" dirty="0" smtClean="0"/>
              <a:t>electric current (</a:t>
            </a:r>
            <a:r>
              <a:rPr lang="el-GR" sz="2200" dirty="0" smtClean="0"/>
              <a:t>Ω⋅</a:t>
            </a:r>
            <a:r>
              <a:rPr lang="en-US" sz="2200" dirty="0" smtClean="0"/>
              <a:t>m</a:t>
            </a:r>
            <a:r>
              <a:rPr lang="hr-HR" sz="2200" dirty="0" smtClean="0"/>
              <a:t>)</a:t>
            </a:r>
            <a:endParaRPr lang="en-US" sz="2200" dirty="0" smtClean="0"/>
          </a:p>
          <a:p>
            <a:pPr algn="just">
              <a:buSzPct val="130000"/>
              <a:buFont typeface="Arial" pitchFamily="34" charset="0"/>
              <a:buChar char="•"/>
            </a:pPr>
            <a:r>
              <a:rPr lang="en-US" sz="2200" b="1" dirty="0" smtClean="0"/>
              <a:t>   </a:t>
            </a:r>
            <a:r>
              <a:rPr lang="hr-HR" sz="2200" b="1" dirty="0" smtClean="0"/>
              <a:t>coefficient of thermal expansion </a:t>
            </a:r>
            <a:r>
              <a:rPr lang="hr-HR" sz="2200" dirty="0" smtClean="0"/>
              <a:t>– </a:t>
            </a:r>
            <a:r>
              <a:rPr lang="en-US" sz="2200" dirty="0" smtClean="0"/>
              <a:t>degree of expansion divided by the change in temperature</a:t>
            </a:r>
            <a:r>
              <a:rPr lang="hr-HR" sz="2200" dirty="0" smtClean="0"/>
              <a:t> (m/°C)</a:t>
            </a:r>
            <a:endParaRPr lang="en-US" sz="2200" dirty="0" smtClean="0"/>
          </a:p>
          <a:p>
            <a:pPr algn="just">
              <a:buFont typeface="Wingdings" pitchFamily="2" charset="2"/>
              <a:buChar char="q"/>
            </a:pPr>
            <a:endParaRPr lang="hr-HR" sz="2200" b="1"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hr-HR"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088B0085-917A-4ABC-839A-CB533B2D091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TotalTime>
  <Words>853</Words>
  <Application>Microsoft Office PowerPoint</Application>
  <PresentationFormat>On-screen Show (4:3)</PresentationFormat>
  <Paragraphs>161</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Slide 1</vt:lpstr>
      <vt:lpstr>Slide 2</vt:lpstr>
      <vt:lpstr>Slide 3</vt:lpstr>
      <vt:lpstr>Slide 4</vt:lpstr>
      <vt:lpstr>Slide 5</vt:lpstr>
      <vt:lpstr>Slide 6</vt:lpstr>
      <vt:lpstr>Slide 7</vt:lpstr>
      <vt:lpstr>Six Most Common NDT Methods</vt:lpstr>
      <vt:lpstr>Slide 9</vt:lpstr>
      <vt:lpstr>Mechanical properties</vt:lpstr>
      <vt:lpstr>Slide 11</vt:lpstr>
      <vt:lpstr>Chemical properties</vt:lpstr>
      <vt:lpstr>Which properties do the following materials possess?</vt:lpstr>
      <vt:lpstr>Find application for the following engineering materials: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125</cp:revision>
  <dcterms:created xsi:type="dcterms:W3CDTF">2016-09-12T16:18:18Z</dcterms:created>
  <dcterms:modified xsi:type="dcterms:W3CDTF">2017-10-14T19:16:16Z</dcterms:modified>
</cp:coreProperties>
</file>